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59" r:id="rId3"/>
    <p:sldId id="257" r:id="rId4"/>
    <p:sldId id="258" r:id="rId5"/>
    <p:sldId id="261" r:id="rId6"/>
    <p:sldId id="262" r:id="rId7"/>
    <p:sldId id="260" r:id="rId8"/>
    <p:sldId id="263" r:id="rId9"/>
    <p:sldId id="264" r:id="rId10"/>
    <p:sldId id="265" r:id="rId11"/>
    <p:sldId id="266" r:id="rId12"/>
    <p:sldId id="267" r:id="rId13"/>
    <p:sldId id="268"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35"/>
    <a:srgbClr val="005856"/>
    <a:srgbClr val="9EFF29"/>
    <a:srgbClr val="007033"/>
    <a:srgbClr val="5EEC3C"/>
    <a:srgbClr val="F1C88B"/>
    <a:srgbClr val="FE9202"/>
    <a:srgbClr val="FF2549"/>
    <a:srgbClr val="1D3A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7</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7973" y="2337620"/>
            <a:ext cx="8203575" cy="1777181"/>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0097" y="4017685"/>
            <a:ext cx="8188953" cy="763525"/>
          </a:xfrm>
        </p:spPr>
        <p:txBody>
          <a:bodyPr>
            <a:normAutofit/>
          </a:bodyPr>
          <a:lstStyle>
            <a:lvl1pPr marL="0" indent="0" algn="r">
              <a:buNone/>
              <a:defRPr sz="2800" b="0" i="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713" y="390832"/>
            <a:ext cx="8246070" cy="1054229"/>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11710"/>
            <a:ext cx="8246070" cy="3350612"/>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1659" y="391788"/>
            <a:ext cx="6517263" cy="725349"/>
          </a:xfrm>
        </p:spPr>
        <p:txBody>
          <a:bodyPr>
            <a:normAutofit/>
          </a:bodyPr>
          <a:lstStyle>
            <a:lvl1pPr algn="l">
              <a:defRPr sz="360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90135" y="1155313"/>
            <a:ext cx="6511413"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662480"/>
            <a:ext cx="8093365"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766130"/>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38527"/>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766130"/>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38527"/>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ooking.com/index.el.html" TargetMode="External"/><Relationship Id="rId2" Type="http://schemas.openxmlformats.org/officeDocument/2006/relationships/hyperlink" Target="https://gr.skyscanner.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081" y="3525024"/>
            <a:ext cx="8203575" cy="1069944"/>
          </a:xfrm>
        </p:spPr>
        <p:txBody>
          <a:bodyPr>
            <a:normAutofit/>
          </a:bodyPr>
          <a:lstStyle/>
          <a:p>
            <a:r>
              <a:rPr lang="el-GR" sz="2800" dirty="0">
                <a:latin typeface="Segoe Script" panose="030B0504020000000003" pitchFamily="66" charset="0"/>
              </a:rPr>
              <a:t>Ταξιδιωτικό Πρακτορείο</a:t>
            </a:r>
            <a:br>
              <a:rPr lang="el-GR" sz="2800" dirty="0">
                <a:latin typeface="Segoe Script" panose="030B0504020000000003" pitchFamily="66" charset="0"/>
              </a:rPr>
            </a:br>
            <a:r>
              <a:rPr lang="el-GR" sz="2800" dirty="0">
                <a:latin typeface="Segoe Script" panose="030B0504020000000003" pitchFamily="66" charset="0"/>
              </a:rPr>
              <a:t>«Βάσκο Ντα Γκάμα»</a:t>
            </a:r>
            <a:endParaRPr lang="en-US" sz="2800" dirty="0">
              <a:latin typeface="Segoe Script" panose="030B0504020000000003" pitchFamily="66" charset="0"/>
            </a:endParaRPr>
          </a:p>
        </p:txBody>
      </p:sp>
      <p:sp>
        <p:nvSpPr>
          <p:cNvPr id="3" name="Subtitle 2"/>
          <p:cNvSpPr>
            <a:spLocks noGrp="1"/>
          </p:cNvSpPr>
          <p:nvPr>
            <p:ph type="subTitle" idx="1"/>
          </p:nvPr>
        </p:nvSpPr>
        <p:spPr>
          <a:xfrm>
            <a:off x="780081" y="4614531"/>
            <a:ext cx="8188953" cy="399052"/>
          </a:xfrm>
        </p:spPr>
        <p:txBody>
          <a:bodyPr>
            <a:normAutofit/>
          </a:bodyPr>
          <a:lstStyle/>
          <a:p>
            <a:r>
              <a:rPr lang="el-GR" sz="2000" dirty="0">
                <a:latin typeface="Segoe Script" panose="030B0504020000000003" pitchFamily="66" charset="0"/>
              </a:rPr>
              <a:t>Βάζετε τα ονόματα των παιδιών της ομάδας</a:t>
            </a:r>
            <a:endParaRPr lang="en-US" sz="2000" dirty="0">
              <a:latin typeface="Segoe Script" panose="030B0504020000000003" pitchFamily="66"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στιγμιότυπο οθόνης&#10;&#10;Περιγραφή που δημιουργήθηκε αυτόματα">
            <a:extLst>
              <a:ext uri="{FF2B5EF4-FFF2-40B4-BE49-F238E27FC236}">
                <a16:creationId xmlns:a16="http://schemas.microsoft.com/office/drawing/2014/main" id="{592DA943-AA38-49B7-BA0F-69111B44E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1" y="0"/>
            <a:ext cx="9144000" cy="5143500"/>
          </a:xfrm>
          <a:prstGeom prst="rect">
            <a:avLst/>
          </a:prstGeom>
        </p:spPr>
      </p:pic>
    </p:spTree>
    <p:extLst>
      <p:ext uri="{BB962C8B-B14F-4D97-AF65-F5344CB8AC3E}">
        <p14:creationId xmlns:p14="http://schemas.microsoft.com/office/powerpoint/2010/main" val="414404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4545B58D-A615-4908-97F3-640047210DB9}"/>
              </a:ext>
            </a:extLst>
          </p:cNvPr>
          <p:cNvSpPr txBox="1">
            <a:spLocks/>
          </p:cNvSpPr>
          <p:nvPr/>
        </p:nvSpPr>
        <p:spPr>
          <a:xfrm>
            <a:off x="6903753" y="1633299"/>
            <a:ext cx="2249149" cy="28040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Βαθμολογία ξενοδοχείου </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Συνολικό κόστος για ΌΛΑ τα βράδια</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Αστέρια ξενοδοχείου</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Έχει πρωινό</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Από εδώ μπορείς να κάνεις νέα αναζήτηση για άλλη πόλη, όπως έκανες με την προηγούμενη φόρμα</a:t>
            </a: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F697D4FF-99E3-4842-B09A-61BD3EE2D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3299"/>
            <a:ext cx="6903753" cy="3195335"/>
          </a:xfrm>
          <a:prstGeom prst="rect">
            <a:avLst/>
          </a:prstGeom>
        </p:spPr>
      </p:pic>
    </p:spTree>
    <p:extLst>
      <p:ext uri="{BB962C8B-B14F-4D97-AF65-F5344CB8AC3E}">
        <p14:creationId xmlns:p14="http://schemas.microsoft.com/office/powerpoint/2010/main" val="67225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DF035F1-BC42-4E59-85AB-8713DA81E731}"/>
              </a:ext>
            </a:extLst>
          </p:cNvPr>
          <p:cNvSpPr txBox="1">
            <a:spLocks/>
          </p:cNvSpPr>
          <p:nvPr/>
        </p:nvSpPr>
        <p:spPr>
          <a:xfrm>
            <a:off x="479256" y="1335593"/>
            <a:ext cx="8426237" cy="4232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l-GR" sz="2800" dirty="0">
                <a:solidFill>
                  <a:schemeClr val="bg1"/>
                </a:solidFill>
                <a:latin typeface="Segoe Script" panose="030B0504020000000003" pitchFamily="66" charset="0"/>
              </a:rPr>
              <a:t>Μέρος Γ’ – Η Αφίσα</a:t>
            </a:r>
            <a:endParaRPr lang="en-US" sz="2800" dirty="0">
              <a:solidFill>
                <a:schemeClr val="bg1"/>
              </a:solidFill>
              <a:latin typeface="Segoe Script" panose="030B0504020000000003" pitchFamily="66" charset="0"/>
            </a:endParaRPr>
          </a:p>
        </p:txBody>
      </p:sp>
      <p:sp>
        <p:nvSpPr>
          <p:cNvPr id="3" name="Content Placeholder 4">
            <a:extLst>
              <a:ext uri="{FF2B5EF4-FFF2-40B4-BE49-F238E27FC236}">
                <a16:creationId xmlns:a16="http://schemas.microsoft.com/office/drawing/2014/main" id="{45EA02F2-AF3E-4B2D-B619-43A7BA78D95F}"/>
              </a:ext>
            </a:extLst>
          </p:cNvPr>
          <p:cNvSpPr txBox="1">
            <a:spLocks/>
          </p:cNvSpPr>
          <p:nvPr/>
        </p:nvSpPr>
        <p:spPr>
          <a:xfrm>
            <a:off x="238506" y="2179675"/>
            <a:ext cx="8666987" cy="25411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1400" dirty="0">
                <a:solidFill>
                  <a:schemeClr val="bg1"/>
                </a:solidFill>
                <a:latin typeface="Segoe Script" panose="030B0504020000000003" pitchFamily="66" charset="0"/>
              </a:rPr>
              <a:t>Τελευταίο σκέλος του διαγωνισμού είναι η δημιουργία αφίσας για τον εξερευνητή που έχετε δώσει το όνομά του στο ταξιδιωτικό σας πρακτορείο. Η αφίσα σας θα πρέπει να είναι στα Ελληνικά.</a:t>
            </a:r>
          </a:p>
          <a:p>
            <a:pPr marL="0" indent="0">
              <a:buFont typeface="Arial" pitchFamily="34" charset="0"/>
              <a:buNone/>
            </a:pPr>
            <a:r>
              <a:rPr lang="el-GR" sz="1400" dirty="0">
                <a:solidFill>
                  <a:schemeClr val="bg1"/>
                </a:solidFill>
                <a:latin typeface="Segoe Script" panose="030B0504020000000003" pitchFamily="66" charset="0"/>
              </a:rPr>
              <a:t>Στην αφίσας σας πρέπει να δώσετε έναν τίτλο, να έχετε εικόνες και μικρό κείμενο με τα κατορθώματα του σπουδαίου αυτού εξερευνητή!!</a:t>
            </a:r>
          </a:p>
          <a:p>
            <a:pPr marL="0" indent="0">
              <a:buFont typeface="Arial" pitchFamily="34" charset="0"/>
              <a:buNone/>
            </a:pPr>
            <a:endParaRPr lang="el-GR" sz="1400" dirty="0">
              <a:solidFill>
                <a:schemeClr val="bg1"/>
              </a:solidFill>
              <a:latin typeface="Segoe Script" panose="030B0504020000000003" pitchFamily="66" charset="0"/>
            </a:endParaRPr>
          </a:p>
          <a:p>
            <a:pPr marL="0" indent="0">
              <a:buFont typeface="Arial" pitchFamily="34" charset="0"/>
              <a:buNone/>
            </a:pPr>
            <a:r>
              <a:rPr lang="el-GR" sz="1400" dirty="0">
                <a:solidFill>
                  <a:schemeClr val="bg1"/>
                </a:solidFill>
                <a:latin typeface="Segoe Script" panose="030B0504020000000003" pitchFamily="66" charset="0"/>
              </a:rPr>
              <a:t>Το κοινό έγγραφο που μπορείτε να συνεργαστείτε για να δημιουργήσετε την αφίσα θα το βρείτε σε αυτόν τον σύνδεσμο</a:t>
            </a:r>
          </a:p>
          <a:p>
            <a:pPr marL="0" indent="0">
              <a:buNone/>
            </a:pPr>
            <a:r>
              <a:rPr lang="el-GR" sz="1400" dirty="0">
                <a:solidFill>
                  <a:srgbClr val="FF0000"/>
                </a:solidFill>
                <a:latin typeface="Segoe Script" panose="030B0504020000000003" pitchFamily="66" charset="0"/>
              </a:rPr>
              <a:t>Βάζετε τον σύνδεσμο του κοινού εγγράφου </a:t>
            </a:r>
            <a:r>
              <a:rPr lang="en-US" sz="1400" dirty="0">
                <a:solidFill>
                  <a:srgbClr val="FF0000"/>
                </a:solidFill>
                <a:latin typeface="Segoe Script" panose="030B0504020000000003" pitchFamily="66" charset="0"/>
              </a:rPr>
              <a:t>Google</a:t>
            </a:r>
            <a:endParaRPr lang="el-GR" sz="1400" dirty="0">
              <a:solidFill>
                <a:srgbClr val="FF0000"/>
              </a:solidFill>
              <a:latin typeface="Segoe Script" panose="030B0504020000000003" pitchFamily="66" charset="0"/>
            </a:endParaRPr>
          </a:p>
        </p:txBody>
      </p:sp>
    </p:spTree>
    <p:extLst>
      <p:ext uri="{BB962C8B-B14F-4D97-AF65-F5344CB8AC3E}">
        <p14:creationId xmlns:p14="http://schemas.microsoft.com/office/powerpoint/2010/main" val="51963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2">
            <a:extLst>
              <a:ext uri="{FF2B5EF4-FFF2-40B4-BE49-F238E27FC236}">
                <a16:creationId xmlns:a16="http://schemas.microsoft.com/office/drawing/2014/main" id="{77A22460-142C-4D8C-ABA0-08FBE0ED8DA4}"/>
              </a:ext>
            </a:extLst>
          </p:cNvPr>
          <p:cNvSpPr>
            <a:spLocks noGrp="1"/>
          </p:cNvSpPr>
          <p:nvPr/>
        </p:nvSpPr>
        <p:spPr>
          <a:xfrm>
            <a:off x="685800" y="2009180"/>
            <a:ext cx="7772400" cy="112514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l-GR" sz="2800" dirty="0">
                <a:solidFill>
                  <a:schemeClr val="bg1"/>
                </a:solidFill>
                <a:latin typeface="Segoe Script" panose="030B0504020000000003" pitchFamily="66" charset="0"/>
              </a:rPr>
              <a:t>Σας ευχόμαστε καλή επιτυχία!!!</a:t>
            </a:r>
          </a:p>
        </p:txBody>
      </p:sp>
    </p:spTree>
    <p:extLst>
      <p:ext uri="{BB962C8B-B14F-4D97-AF65-F5344CB8AC3E}">
        <p14:creationId xmlns:p14="http://schemas.microsoft.com/office/powerpoint/2010/main" val="365161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2800" dirty="0">
                <a:latin typeface="Segoe Script" panose="030B0504020000000003" pitchFamily="66" charset="0"/>
              </a:rPr>
              <a:t>Ο Διαγωνισμός</a:t>
            </a:r>
            <a:endParaRPr lang="en-US" sz="2800" dirty="0">
              <a:latin typeface="Segoe Script" panose="030B0504020000000003" pitchFamily="66" charset="0"/>
            </a:endParaRPr>
          </a:p>
        </p:txBody>
      </p:sp>
      <p:sp>
        <p:nvSpPr>
          <p:cNvPr id="5" name="Content Placeholder 4"/>
          <p:cNvSpPr>
            <a:spLocks noGrp="1"/>
          </p:cNvSpPr>
          <p:nvPr>
            <p:ph idx="1"/>
          </p:nvPr>
        </p:nvSpPr>
        <p:spPr>
          <a:xfrm>
            <a:off x="2190135" y="1155313"/>
            <a:ext cx="6511413" cy="3852622"/>
          </a:xfrm>
        </p:spPr>
        <p:txBody>
          <a:bodyPr>
            <a:normAutofit lnSpcReduction="10000"/>
          </a:bodyPr>
          <a:lstStyle/>
          <a:p>
            <a:pPr marL="0" lvl="0" indent="0" algn="just">
              <a:buNone/>
            </a:pPr>
            <a:r>
              <a:rPr lang="el-GR" sz="1400" dirty="0">
                <a:latin typeface="Segoe Script" panose="030B0504020000000003" pitchFamily="66" charset="0"/>
              </a:rPr>
              <a:t>Αγαπητοί κύριοι και κυρίες,</a:t>
            </a:r>
          </a:p>
          <a:p>
            <a:pPr marL="0" lvl="0" indent="0" algn="just">
              <a:buNone/>
            </a:pPr>
            <a:endParaRPr lang="el-GR" sz="1400" dirty="0">
              <a:latin typeface="Segoe Script" panose="030B0504020000000003" pitchFamily="66" charset="0"/>
            </a:endParaRPr>
          </a:p>
          <a:p>
            <a:pPr marL="0" lvl="0" indent="0" algn="just">
              <a:buNone/>
            </a:pPr>
            <a:r>
              <a:rPr lang="el-GR" sz="1400" dirty="0">
                <a:latin typeface="Segoe Script" panose="030B0504020000000003" pitchFamily="66" charset="0"/>
              </a:rPr>
              <a:t>Είμαστε στην ευχάριστη θέση να σας ανακοινώσουμε ότι η αίτησή σας για συμμετοχή στον διαγωνισμό «Το καλύτερο ταξίδι στην Ευρώπη» έγινε δεκτή! Το ταξιδιωτικό σας πρακτορείο «Βάσκο Ντα Γκάμα» πληρούσε όλες τις προδιαγραφές για να σας εγκρίνουμε στην επόμενη φάση. Εσείς και ακόμα τρία πρακτορεία έχετε περάσει και περιμένουμε πλέον τις προτάσεις σας για «Το καλύτερο ταξίδι στην Ευρώπη». </a:t>
            </a:r>
          </a:p>
          <a:p>
            <a:pPr marL="0" lvl="0" indent="0" algn="just">
              <a:buNone/>
            </a:pPr>
            <a:r>
              <a:rPr lang="el-GR" sz="1400" dirty="0">
                <a:latin typeface="Segoe Script" panose="030B0504020000000003" pitchFamily="66" charset="0"/>
              </a:rPr>
              <a:t>Στην αίτησή σας είχατε δηλώσει ότι θα μας προτείνετε ένα ταξίδι στην Κεντρική και Δυτική Ευρώπη. Οι συγκεκριμένες προδιαγραφές του ταξιδιού σας αναλύονται παρακάτω. </a:t>
            </a:r>
          </a:p>
          <a:p>
            <a:pPr marL="0" lvl="0" indent="0" algn="just">
              <a:buNone/>
            </a:pPr>
            <a:r>
              <a:rPr lang="el-GR" sz="1400" dirty="0">
                <a:latin typeface="Segoe Script" panose="030B0504020000000003" pitchFamily="66" charset="0"/>
              </a:rPr>
              <a:t>Σαν επιπλέον απαιτούμενο του διαγωνισμού προσθέσαμε μία αφίσα για τον μεγάλο εξερευνητή του οποίου το όνομα έχετε δώσει στο πρακτορείο σας! Τον δυναμικό Βάσκο Ντα Γκάμα. </a:t>
            </a:r>
          </a:p>
          <a:p>
            <a:pPr marL="0" lvl="0" indent="0" algn="just">
              <a:buNone/>
            </a:pPr>
            <a:r>
              <a:rPr lang="el-GR" sz="1400" dirty="0">
                <a:latin typeface="Segoe Script" panose="030B0504020000000003" pitchFamily="66" charset="0"/>
              </a:rPr>
              <a:t>Σας ευχόμαστε καλή επιτυχία,</a:t>
            </a:r>
          </a:p>
          <a:p>
            <a:pPr marL="0" lvl="0" indent="0" algn="just">
              <a:buNone/>
            </a:pPr>
            <a:r>
              <a:rPr lang="el-GR" sz="1400" dirty="0">
                <a:latin typeface="Segoe Script" panose="030B0504020000000003" pitchFamily="66" charset="0"/>
              </a:rPr>
              <a:t>Η οργανωτική επιτροπή.</a:t>
            </a:r>
          </a:p>
          <a:p>
            <a:pPr marL="0" indent="0">
              <a:buNone/>
            </a:pPr>
            <a:endParaRPr lang="en-US" dirty="0"/>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64" y="1092581"/>
            <a:ext cx="8246070" cy="810648"/>
          </a:xfrm>
        </p:spPr>
        <p:txBody>
          <a:bodyPr>
            <a:normAutofit/>
          </a:bodyPr>
          <a:lstStyle/>
          <a:p>
            <a:r>
              <a:rPr lang="el-GR" sz="2800" dirty="0">
                <a:latin typeface="Segoe Script" panose="030B0504020000000003" pitchFamily="66" charset="0"/>
              </a:rPr>
              <a:t>Μέρος Α’ – Το ταξίδι</a:t>
            </a:r>
            <a:endParaRPr lang="en-US" dirty="0"/>
          </a:p>
        </p:txBody>
      </p:sp>
      <p:sp>
        <p:nvSpPr>
          <p:cNvPr id="6" name="Content Placeholder 4">
            <a:extLst>
              <a:ext uri="{FF2B5EF4-FFF2-40B4-BE49-F238E27FC236}">
                <a16:creationId xmlns:a16="http://schemas.microsoft.com/office/drawing/2014/main" id="{5812CF2B-BBC9-4C84-A588-CF9E7EB51E4F}"/>
              </a:ext>
            </a:extLst>
          </p:cNvPr>
          <p:cNvSpPr>
            <a:spLocks noGrp="1"/>
          </p:cNvSpPr>
          <p:nvPr>
            <p:ph idx="1"/>
          </p:nvPr>
        </p:nvSpPr>
        <p:spPr>
          <a:xfrm>
            <a:off x="332866" y="1786271"/>
            <a:ext cx="8478268" cy="3157870"/>
          </a:xfrm>
        </p:spPr>
        <p:txBody>
          <a:bodyPr>
            <a:normAutofit/>
          </a:bodyPr>
          <a:lstStyle/>
          <a:p>
            <a:pPr marL="0" indent="0">
              <a:buNone/>
            </a:pPr>
            <a:r>
              <a:rPr lang="el-GR" sz="1400" dirty="0">
                <a:latin typeface="Segoe Script" panose="030B0504020000000003" pitchFamily="66" charset="0"/>
              </a:rPr>
              <a:t>Το πρώτο σκέλος του διαγωνισμού αφορά στον σχεδιασμό και την παρουσίαση του ταξιδιού! </a:t>
            </a:r>
          </a:p>
          <a:p>
            <a:pPr marL="0" indent="0">
              <a:buNone/>
            </a:pPr>
            <a:r>
              <a:rPr lang="el-GR" sz="1400" dirty="0">
                <a:latin typeface="Segoe Script" panose="030B0504020000000003" pitchFamily="66" charset="0"/>
              </a:rPr>
              <a:t>Με τους συναδέλφους σας αποφασίστε 3 χώρες που θα επισκεφτούν οι τουρίστες. Βρείτε τις απαραίτητες πληροφορίες (περιγράφονται αναλυτικά σε επόμενο φυλλάδιο), αλλά και όσες εσείς θεωρείτε ενδιαφέρουσες. </a:t>
            </a:r>
          </a:p>
          <a:p>
            <a:pPr marL="0" indent="0">
              <a:buNone/>
            </a:pPr>
            <a:r>
              <a:rPr lang="el-GR" sz="1400" dirty="0">
                <a:latin typeface="Segoe Script" panose="030B0504020000000003" pitchFamily="66" charset="0"/>
              </a:rPr>
              <a:t>Το ταξίδι θα διαρκέσει από 1 έως 15 Αυγούστου. Θα περιλαμβάνει μετακινήσεις ανάμεσα στις τρεις χώρες (στις πρωτεύουσές τους αλλά και σε κοντινές πόλεις). </a:t>
            </a:r>
          </a:p>
          <a:p>
            <a:pPr marL="0" indent="0">
              <a:buNone/>
            </a:pPr>
            <a:r>
              <a:rPr lang="el-GR" sz="1400" dirty="0">
                <a:latin typeface="Segoe Script" panose="030B0504020000000003" pitchFamily="66" charset="0"/>
              </a:rPr>
              <a:t>Η παρουσίαση του ταξιδιού θα πρέπει να είναι στην Αγγλική γλώσσα μιας και πρόκειται για διεθνή διαγωνισμό. Προσέξτε την εμφάνιση της παρουσίασης διότι μετράει για τους κριτές (μία συμβουλή είναι η αξιοποίηση φωτογραφιών).</a:t>
            </a:r>
          </a:p>
          <a:p>
            <a:pPr marL="0" indent="0">
              <a:buNone/>
            </a:pPr>
            <a:r>
              <a:rPr lang="el-GR" sz="1400" dirty="0">
                <a:latin typeface="Segoe Script" panose="030B0504020000000003" pitchFamily="66" charset="0"/>
              </a:rPr>
              <a:t>Το κοινό έγγραφο όπου μπορείτε να συνεργαστείτε για να δημιουργήσετε την παρουσίασή σας θα το βρείτε στον παρακάτω σύνδεσμο.</a:t>
            </a:r>
          </a:p>
          <a:p>
            <a:pPr marL="0" indent="0">
              <a:buNone/>
            </a:pPr>
            <a:r>
              <a:rPr lang="el-GR" sz="1400" dirty="0">
                <a:solidFill>
                  <a:srgbClr val="FF0000"/>
                </a:solidFill>
                <a:latin typeface="Segoe Script" panose="030B0504020000000003" pitchFamily="66" charset="0"/>
              </a:rPr>
              <a:t>Βάζετε τον σύνδεσμο της κοινής παρουσίασης </a:t>
            </a:r>
            <a:r>
              <a:rPr lang="en-US" sz="1400" dirty="0">
                <a:solidFill>
                  <a:srgbClr val="FF0000"/>
                </a:solidFill>
                <a:latin typeface="Segoe Script" panose="030B0504020000000003" pitchFamily="66" charset="0"/>
              </a:rPr>
              <a:t>Google</a:t>
            </a:r>
          </a:p>
        </p:txBody>
      </p:sp>
    </p:spTree>
    <p:extLst>
      <p:ext uri="{BB962C8B-B14F-4D97-AF65-F5344CB8AC3E}">
        <p14:creationId xmlns:p14="http://schemas.microsoft.com/office/powerpoint/2010/main" val="410330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4034" y="694378"/>
            <a:ext cx="4269966" cy="763525"/>
          </a:xfrm>
        </p:spPr>
        <p:txBody>
          <a:bodyPr>
            <a:normAutofit/>
          </a:bodyPr>
          <a:lstStyle/>
          <a:p>
            <a:r>
              <a:rPr lang="el-GR" sz="2800" dirty="0">
                <a:latin typeface="Segoe Script" panose="030B0504020000000003" pitchFamily="66" charset="0"/>
              </a:rPr>
              <a:t>Μέρος Α’ – Το ταξίδι</a:t>
            </a:r>
            <a:endParaRPr lang="en-US" sz="2800" dirty="0"/>
          </a:p>
        </p:txBody>
      </p:sp>
      <p:sp>
        <p:nvSpPr>
          <p:cNvPr id="15" name="Text Placeholder 4">
            <a:extLst>
              <a:ext uri="{FF2B5EF4-FFF2-40B4-BE49-F238E27FC236}">
                <a16:creationId xmlns:a16="http://schemas.microsoft.com/office/drawing/2014/main" id="{B87E7636-1D04-422F-BCA5-93D4281A28E9}"/>
              </a:ext>
            </a:extLst>
          </p:cNvPr>
          <p:cNvSpPr>
            <a:spLocks noGrp="1"/>
          </p:cNvSpPr>
          <p:nvPr>
            <p:ph type="body" idx="1"/>
          </p:nvPr>
        </p:nvSpPr>
        <p:spPr>
          <a:xfrm>
            <a:off x="140622" y="1360968"/>
            <a:ext cx="6238914" cy="1116410"/>
          </a:xfrm>
        </p:spPr>
        <p:txBody>
          <a:bodyPr>
            <a:noAutofit/>
          </a:bodyPr>
          <a:lstStyle/>
          <a:p>
            <a:pPr algn="l">
              <a:lnSpc>
                <a:spcPct val="107000"/>
              </a:lnSpc>
              <a:spcAft>
                <a:spcPts val="800"/>
              </a:spcAft>
            </a:pPr>
            <a:r>
              <a:rPr lang="en-US" sz="1400" dirty="0">
                <a:latin typeface="Palatino Linotype" panose="02040502050505030304" pitchFamily="18" charset="0"/>
                <a:ea typeface="Calibri" panose="020F0502020204030204" pitchFamily="34" charset="0"/>
                <a:cs typeface="Times New Roman" panose="02020603050405020304" pitchFamily="18" charset="0"/>
              </a:rPr>
              <a:t>Dear Travel Agents,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1400" dirty="0">
                <a:latin typeface="Palatino Linotype" panose="02040502050505030304" pitchFamily="18" charset="0"/>
                <a:ea typeface="Calibri" panose="020F0502020204030204" pitchFamily="34" charset="0"/>
                <a:cs typeface="Times New Roman" panose="02020603050405020304" pitchFamily="18" charset="0"/>
              </a:rPr>
              <a:t>You have to design and organize an exciting trip for our group of tourists.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1400" dirty="0">
                <a:latin typeface="Palatino Linotype" panose="02040502050505030304" pitchFamily="18" charset="0"/>
                <a:ea typeface="Calibri" panose="020F0502020204030204" pitchFamily="34" charset="0"/>
                <a:cs typeface="Times New Roman" panose="02020603050405020304" pitchFamily="18" charset="0"/>
              </a:rPr>
              <a:t>You have to include information about: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16" name="Content Placeholder 5">
            <a:extLst>
              <a:ext uri="{FF2B5EF4-FFF2-40B4-BE49-F238E27FC236}">
                <a16:creationId xmlns:a16="http://schemas.microsoft.com/office/drawing/2014/main" id="{21C81D81-EACE-4E2C-A47B-2EBF9CA6C52F}"/>
              </a:ext>
            </a:extLst>
          </p:cNvPr>
          <p:cNvSpPr>
            <a:spLocks noGrp="1"/>
          </p:cNvSpPr>
          <p:nvPr>
            <p:ph sz="half" idx="2"/>
          </p:nvPr>
        </p:nvSpPr>
        <p:spPr>
          <a:xfrm>
            <a:off x="140622" y="2497314"/>
            <a:ext cx="3577006" cy="2469874"/>
          </a:xfrm>
        </p:spPr>
        <p:txBody>
          <a:bodyPr>
            <a:noAutofit/>
          </a:bodyPr>
          <a:lstStyle/>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The country’s capital</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Its population</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Official language</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Religion</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spcAft>
                <a:spcPts val="800"/>
              </a:spcAft>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Foreign currency (</a:t>
            </a:r>
            <a:r>
              <a:rPr lang="el-GR" sz="1400" dirty="0">
                <a:latin typeface="Palatino Linotype" panose="02040502050505030304" pitchFamily="18" charset="0"/>
                <a:ea typeface="Calibri" panose="020F0502020204030204" pitchFamily="34" charset="0"/>
                <a:cs typeface="Times New Roman" panose="02020603050405020304" pitchFamily="18" charset="0"/>
              </a:rPr>
              <a:t>νόμισμα)  </a:t>
            </a:r>
          </a:p>
          <a:p>
            <a:pPr algn="l"/>
            <a:r>
              <a:rPr lang="en-US" sz="1400" dirty="0">
                <a:latin typeface="Palatino Linotype" panose="02040502050505030304" pitchFamily="18" charset="0"/>
                <a:ea typeface="Calibri" panose="020F0502020204030204" pitchFamily="34" charset="0"/>
                <a:cs typeface="Times New Roman" panose="02020603050405020304" pitchFamily="18" charset="0"/>
              </a:rPr>
              <a:t>Countries that it borders </a:t>
            </a:r>
            <a:endParaRPr lang="en-US" sz="1400" dirty="0">
              <a:latin typeface="Palatino Linotype" panose="02040502050505030304" pitchFamily="18" charset="0"/>
            </a:endParaRPr>
          </a:p>
        </p:txBody>
      </p:sp>
      <p:sp>
        <p:nvSpPr>
          <p:cNvPr id="17" name="Content Placeholder 7">
            <a:extLst>
              <a:ext uri="{FF2B5EF4-FFF2-40B4-BE49-F238E27FC236}">
                <a16:creationId xmlns:a16="http://schemas.microsoft.com/office/drawing/2014/main" id="{F367F416-6C20-4F3B-9166-3CFFA113E257}"/>
              </a:ext>
            </a:extLst>
          </p:cNvPr>
          <p:cNvSpPr>
            <a:spLocks noGrp="1"/>
          </p:cNvSpPr>
          <p:nvPr>
            <p:ph sz="quarter" idx="4"/>
          </p:nvPr>
        </p:nvSpPr>
        <p:spPr>
          <a:xfrm>
            <a:off x="4574933" y="2571750"/>
            <a:ext cx="4428445" cy="2469875"/>
          </a:xfrm>
        </p:spPr>
        <p:txBody>
          <a:bodyPr>
            <a:noAutofit/>
          </a:bodyPr>
          <a:lstStyle/>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Interesting/ famous sights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Famous museums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Specialties (food worth tasting)</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Anything interesting worth doing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spcAft>
                <a:spcPts val="800"/>
              </a:spcAft>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A trip to an interesting city/ place near the capital</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r>
              <a:rPr lang="en-US" sz="1400" dirty="0">
                <a:latin typeface="Palatino Linotype" panose="02040502050505030304" pitchFamily="18" charset="0"/>
                <a:ea typeface="Calibri" panose="020F0502020204030204" pitchFamily="34" charset="0"/>
                <a:cs typeface="Times New Roman" panose="02020603050405020304" pitchFamily="18" charset="0"/>
              </a:rPr>
              <a:t>The climate &amp; weather at the time of the trip </a:t>
            </a:r>
            <a:endParaRPr lang="en-US" sz="1400" dirty="0">
              <a:latin typeface="Palatino Linotype" panose="02040502050505030304" pitchFamily="18" charset="0"/>
            </a:endParaRPr>
          </a:p>
        </p:txBody>
      </p:sp>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6A42922-2404-4FE7-8C3F-0D3F549B6733}"/>
              </a:ext>
            </a:extLst>
          </p:cNvPr>
          <p:cNvSpPr>
            <a:spLocks noGrp="1"/>
          </p:cNvSpPr>
          <p:nvPr>
            <p:ph type="title"/>
          </p:nvPr>
        </p:nvSpPr>
        <p:spPr>
          <a:xfrm>
            <a:off x="3555502" y="1367490"/>
            <a:ext cx="5344675" cy="572644"/>
          </a:xfrm>
        </p:spPr>
        <p:txBody>
          <a:bodyPr>
            <a:noAutofit/>
          </a:bodyPr>
          <a:lstStyle/>
          <a:p>
            <a:r>
              <a:rPr lang="el-GR" sz="2800" dirty="0">
                <a:latin typeface="Segoe Script" panose="030B0504020000000003" pitchFamily="66" charset="0"/>
              </a:rPr>
              <a:t>Μέρος Β’ – Το κόστος</a:t>
            </a:r>
            <a:endParaRPr lang="en-US" sz="2800" dirty="0">
              <a:latin typeface="Segoe Script" panose="030B0504020000000003" pitchFamily="66" charset="0"/>
            </a:endParaRPr>
          </a:p>
        </p:txBody>
      </p:sp>
      <p:sp>
        <p:nvSpPr>
          <p:cNvPr id="9" name="Content Placeholder 4">
            <a:extLst>
              <a:ext uri="{FF2B5EF4-FFF2-40B4-BE49-F238E27FC236}">
                <a16:creationId xmlns:a16="http://schemas.microsoft.com/office/drawing/2014/main" id="{4A7A0860-9837-4C25-A659-5DCAF8FBA280}"/>
              </a:ext>
            </a:extLst>
          </p:cNvPr>
          <p:cNvSpPr>
            <a:spLocks noGrp="1"/>
          </p:cNvSpPr>
          <p:nvPr>
            <p:ph idx="1"/>
          </p:nvPr>
        </p:nvSpPr>
        <p:spPr>
          <a:xfrm>
            <a:off x="243823" y="2127594"/>
            <a:ext cx="8656354" cy="2956716"/>
          </a:xfrm>
        </p:spPr>
        <p:txBody>
          <a:bodyPr>
            <a:normAutofit/>
          </a:bodyPr>
          <a:lstStyle/>
          <a:p>
            <a:pPr marL="0" indent="0">
              <a:buNone/>
            </a:pPr>
            <a:r>
              <a:rPr lang="el-GR" sz="1400" dirty="0">
                <a:latin typeface="Segoe Script" panose="030B0504020000000003" pitchFamily="66" charset="0"/>
              </a:rPr>
              <a:t>Κάθε παρουσίαση θα πρέπει να συνοδεύεται από το κόστος του ταξιδιού για έναν ταξιδιώτη.</a:t>
            </a:r>
          </a:p>
          <a:p>
            <a:pPr marL="0" indent="0">
              <a:buNone/>
            </a:pPr>
            <a:r>
              <a:rPr lang="el-GR" sz="1400" dirty="0">
                <a:latin typeface="Segoe Script" panose="030B0504020000000003" pitchFamily="66" charset="0"/>
              </a:rPr>
              <a:t>Πόσο θα κοστίσουν τα εισιτήρια και πόσο η διαμονή;</a:t>
            </a:r>
          </a:p>
          <a:p>
            <a:pPr marL="0" indent="0">
              <a:buNone/>
            </a:pPr>
            <a:r>
              <a:rPr lang="el-GR" sz="1400" dirty="0">
                <a:latin typeface="Segoe Script" panose="030B0504020000000003" pitchFamily="66" charset="0"/>
              </a:rPr>
              <a:t>Αρχικά θα πρέπει να σκεφτείτε πότε θα επισκεφτείτε την κάθε πόλη. Θα μεταφερθείτε εκεί με αεροπλάνο, οπότε θα πρέπει να αναζητήσετε τις πτήσεις και να δείτε την τιμή των εισιτηρίων. Στη συνέχεια θα πρέπει να ψάξετε ξενοδοχείο και να βρείτε το συνολικό κόστος για όλες τις ημέρες που θα μείνετε εκεί. Ακολουθούν παραδείγματα για την κάθε περίπτωση.</a:t>
            </a:r>
          </a:p>
          <a:p>
            <a:pPr marL="0" indent="0">
              <a:buNone/>
            </a:pPr>
            <a:r>
              <a:rPr lang="el-GR" sz="1400" dirty="0">
                <a:latin typeface="Segoe Script" panose="030B0504020000000003" pitchFamily="66" charset="0"/>
              </a:rPr>
              <a:t>Τέλος, θα πρέπει να ικανοποιήσετε τις απαιτήσεις των πελατών, οι οποίες βρίσκονται σε επόμενη σελίδα!</a:t>
            </a:r>
          </a:p>
          <a:p>
            <a:pPr marL="0" indent="0">
              <a:buNone/>
            </a:pPr>
            <a:endParaRPr lang="el-GR" sz="1400" dirty="0">
              <a:latin typeface="Segoe Script" panose="030B0504020000000003" pitchFamily="66" charset="0"/>
            </a:endParaRPr>
          </a:p>
          <a:p>
            <a:pPr marL="0" indent="0">
              <a:buNone/>
            </a:pPr>
            <a:r>
              <a:rPr lang="el-GR" sz="1400" dirty="0">
                <a:latin typeface="Segoe Script" panose="030B0504020000000003" pitchFamily="66" charset="0"/>
              </a:rPr>
              <a:t>Σημαντική παρατήρηση: Το ταξίδι σας θα ξεκινάει και θα καταλήγει στην Αθήνα.</a:t>
            </a:r>
          </a:p>
        </p:txBody>
      </p:sp>
    </p:spTree>
    <p:extLst>
      <p:ext uri="{BB962C8B-B14F-4D97-AF65-F5344CB8AC3E}">
        <p14:creationId xmlns:p14="http://schemas.microsoft.com/office/powerpoint/2010/main" val="217754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DD4BDEE8-AFB2-41AE-B3D3-1732E642A722}"/>
              </a:ext>
            </a:extLst>
          </p:cNvPr>
          <p:cNvSpPr>
            <a:spLocks noGrp="1"/>
          </p:cNvSpPr>
          <p:nvPr>
            <p:ph type="title"/>
          </p:nvPr>
        </p:nvSpPr>
        <p:spPr>
          <a:xfrm>
            <a:off x="1228959" y="821805"/>
            <a:ext cx="7787955" cy="763525"/>
          </a:xfrm>
        </p:spPr>
        <p:txBody>
          <a:bodyPr>
            <a:normAutofit/>
          </a:bodyPr>
          <a:lstStyle/>
          <a:p>
            <a:r>
              <a:rPr lang="el-GR" sz="2800" dirty="0">
                <a:latin typeface="Segoe Script" panose="030B0504020000000003" pitchFamily="66" charset="0"/>
              </a:rPr>
              <a:t>Μέρος Β’ – Το κόστος</a:t>
            </a:r>
            <a:endParaRPr lang="en-US" sz="2800" dirty="0">
              <a:latin typeface="Segoe Script" panose="030B0504020000000003" pitchFamily="66" charset="0"/>
            </a:endParaRPr>
          </a:p>
        </p:txBody>
      </p:sp>
      <p:sp>
        <p:nvSpPr>
          <p:cNvPr id="18" name="Text Placeholder 4">
            <a:extLst>
              <a:ext uri="{FF2B5EF4-FFF2-40B4-BE49-F238E27FC236}">
                <a16:creationId xmlns:a16="http://schemas.microsoft.com/office/drawing/2014/main" id="{34CD97A8-347B-447A-9E29-F3FAFAEAECF3}"/>
              </a:ext>
            </a:extLst>
          </p:cNvPr>
          <p:cNvSpPr>
            <a:spLocks noGrp="1"/>
          </p:cNvSpPr>
          <p:nvPr>
            <p:ph type="body" idx="1"/>
          </p:nvPr>
        </p:nvSpPr>
        <p:spPr>
          <a:xfrm>
            <a:off x="464740" y="1590908"/>
            <a:ext cx="8093365" cy="610820"/>
          </a:xfrm>
        </p:spPr>
        <p:txBody>
          <a:bodyPr>
            <a:noAutofit/>
          </a:bodyPr>
          <a:lstStyle/>
          <a:p>
            <a:pPr algn="l">
              <a:lnSpc>
                <a:spcPct val="107000"/>
              </a:lnSpc>
              <a:spcAft>
                <a:spcPts val="800"/>
              </a:spcAft>
            </a:pPr>
            <a:r>
              <a:rPr lang="el-GR" sz="1400" dirty="0">
                <a:latin typeface="Segoe Script" panose="030B0504020000000003" pitchFamily="66" charset="0"/>
                <a:ea typeface="Calibri" panose="020F0502020204030204" pitchFamily="34" charset="0"/>
                <a:cs typeface="Times New Roman" panose="02020603050405020304" pitchFamily="18" charset="0"/>
              </a:rPr>
              <a:t>Οι ταξιδιώτες σας έχουν συγκεκριμένες απαιτήσεις που αφορούν στις πτήσεις και τα ξενοδοχεία:</a:t>
            </a:r>
          </a:p>
        </p:txBody>
      </p:sp>
      <p:sp>
        <p:nvSpPr>
          <p:cNvPr id="20" name="Θέση κειμένου 2">
            <a:extLst>
              <a:ext uri="{FF2B5EF4-FFF2-40B4-BE49-F238E27FC236}">
                <a16:creationId xmlns:a16="http://schemas.microsoft.com/office/drawing/2014/main" id="{DE5E7D88-E0E3-483B-B342-D63617A678CF}"/>
              </a:ext>
            </a:extLst>
          </p:cNvPr>
          <p:cNvSpPr txBox="1">
            <a:spLocks/>
          </p:cNvSpPr>
          <p:nvPr/>
        </p:nvSpPr>
        <p:spPr>
          <a:xfrm>
            <a:off x="310195" y="2273315"/>
            <a:ext cx="4040188" cy="479822"/>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 typeface="Arial" pitchFamily="34" charset="0"/>
              <a:buNone/>
              <a:defRPr sz="2400" b="1" kern="1200">
                <a:solidFill>
                  <a:srgbClr val="0070C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800" dirty="0">
                <a:solidFill>
                  <a:schemeClr val="bg1"/>
                </a:solidFill>
                <a:latin typeface="Segoe Script" panose="030B0504020000000003" pitchFamily="66" charset="0"/>
              </a:rPr>
              <a:t>Πτήσεις</a:t>
            </a:r>
          </a:p>
        </p:txBody>
      </p:sp>
      <p:sp>
        <p:nvSpPr>
          <p:cNvPr id="21" name="Θέση κειμένου 4">
            <a:extLst>
              <a:ext uri="{FF2B5EF4-FFF2-40B4-BE49-F238E27FC236}">
                <a16:creationId xmlns:a16="http://schemas.microsoft.com/office/drawing/2014/main" id="{096D4A1D-70E5-401F-86E0-9AE523D80A8C}"/>
              </a:ext>
            </a:extLst>
          </p:cNvPr>
          <p:cNvSpPr>
            <a:spLocks noGrp="1"/>
          </p:cNvSpPr>
          <p:nvPr>
            <p:ph type="body" sz="quarter" idx="3"/>
          </p:nvPr>
        </p:nvSpPr>
        <p:spPr>
          <a:xfrm>
            <a:off x="4781803" y="2276530"/>
            <a:ext cx="4041775" cy="479822"/>
          </a:xfrm>
        </p:spPr>
        <p:txBody>
          <a:bodyPr>
            <a:normAutofit/>
          </a:bodyPr>
          <a:lstStyle/>
          <a:p>
            <a:r>
              <a:rPr lang="el-GR" sz="1800" dirty="0">
                <a:latin typeface="Segoe Script" panose="030B0504020000000003" pitchFamily="66" charset="0"/>
              </a:rPr>
              <a:t>Ξενοδοχεία</a:t>
            </a:r>
          </a:p>
        </p:txBody>
      </p:sp>
      <p:sp>
        <p:nvSpPr>
          <p:cNvPr id="22" name="Content Placeholder 5">
            <a:extLst>
              <a:ext uri="{FF2B5EF4-FFF2-40B4-BE49-F238E27FC236}">
                <a16:creationId xmlns:a16="http://schemas.microsoft.com/office/drawing/2014/main" id="{DD1451D6-D205-47A6-8555-20D64133724F}"/>
              </a:ext>
            </a:extLst>
          </p:cNvPr>
          <p:cNvSpPr>
            <a:spLocks noGrp="1"/>
          </p:cNvSpPr>
          <p:nvPr>
            <p:ph sz="half" idx="2"/>
          </p:nvPr>
        </p:nvSpPr>
        <p:spPr>
          <a:xfrm>
            <a:off x="541786" y="2747049"/>
            <a:ext cx="3577006" cy="479822"/>
          </a:xfrm>
        </p:spPr>
        <p:txBody>
          <a:bodyPr>
            <a:noAutofit/>
          </a:bodyPr>
          <a:lstStyle/>
          <a:p>
            <a:pPr lvl="0" algn="l">
              <a:lnSpc>
                <a:spcPct val="150000"/>
              </a:lnSpc>
              <a:buFont typeface="Symbol" panose="05050102010706020507" pitchFamily="18" charset="2"/>
              <a:buChar char=""/>
            </a:pPr>
            <a:r>
              <a:rPr lang="el-GR" sz="1400" dirty="0">
                <a:latin typeface="Segoe Script" panose="030B0504020000000003" pitchFamily="66" charset="0"/>
              </a:rPr>
              <a:t>Θέση </a:t>
            </a:r>
            <a:r>
              <a:rPr lang="en-US" sz="1400" dirty="0">
                <a:latin typeface="Segoe Script" panose="030B0504020000000003" pitchFamily="66" charset="0"/>
              </a:rPr>
              <a:t>Premium </a:t>
            </a:r>
            <a:r>
              <a:rPr lang="el-GR" sz="1400" dirty="0">
                <a:latin typeface="Segoe Script" panose="030B0504020000000003" pitchFamily="66" charset="0"/>
              </a:rPr>
              <a:t>Οικονομική</a:t>
            </a:r>
            <a:endParaRPr lang="en-US" sz="1400" dirty="0">
              <a:latin typeface="Segoe Script" panose="030B0504020000000003" pitchFamily="66" charset="0"/>
            </a:endParaRPr>
          </a:p>
        </p:txBody>
      </p:sp>
      <p:sp>
        <p:nvSpPr>
          <p:cNvPr id="23" name="Content Placeholder 7">
            <a:extLst>
              <a:ext uri="{FF2B5EF4-FFF2-40B4-BE49-F238E27FC236}">
                <a16:creationId xmlns:a16="http://schemas.microsoft.com/office/drawing/2014/main" id="{D78A81BE-902A-464D-8DCD-86B5F3793122}"/>
              </a:ext>
            </a:extLst>
          </p:cNvPr>
          <p:cNvSpPr>
            <a:spLocks noGrp="1"/>
          </p:cNvSpPr>
          <p:nvPr>
            <p:ph sz="quarter" idx="4"/>
          </p:nvPr>
        </p:nvSpPr>
        <p:spPr>
          <a:xfrm>
            <a:off x="4588469" y="2756352"/>
            <a:ext cx="4428445" cy="830421"/>
          </a:xfrm>
        </p:spPr>
        <p:txBody>
          <a:bodyPr>
            <a:noAutofit/>
          </a:bodyPr>
          <a:lstStyle/>
          <a:p>
            <a:pPr lvl="0" algn="l">
              <a:lnSpc>
                <a:spcPct val="150000"/>
              </a:lnSpc>
              <a:buFont typeface="Symbol" panose="05050102010706020507" pitchFamily="18" charset="2"/>
              <a:buChar char=""/>
            </a:pPr>
            <a:r>
              <a:rPr lang="el-GR" sz="1400" dirty="0">
                <a:latin typeface="Segoe Script" panose="030B0504020000000003" pitchFamily="66" charset="0"/>
              </a:rPr>
              <a:t>Υποχρεωτικά με πρωινό</a:t>
            </a:r>
          </a:p>
          <a:p>
            <a:pPr lvl="0" algn="l">
              <a:lnSpc>
                <a:spcPct val="150000"/>
              </a:lnSpc>
              <a:buFont typeface="Symbol" panose="05050102010706020507" pitchFamily="18" charset="2"/>
              <a:buChar char=""/>
            </a:pPr>
            <a:r>
              <a:rPr lang="el-GR" sz="1400" dirty="0">
                <a:latin typeface="Segoe Script" panose="030B0504020000000003" pitchFamily="66" charset="0"/>
              </a:rPr>
              <a:t>Βαθμολογία από 8,5 και πάνω</a:t>
            </a:r>
            <a:endParaRPr lang="en-US" sz="1400" dirty="0">
              <a:latin typeface="Segoe Script" panose="030B0504020000000003" pitchFamily="66" charset="0"/>
            </a:endParaRPr>
          </a:p>
        </p:txBody>
      </p:sp>
      <p:sp>
        <p:nvSpPr>
          <p:cNvPr id="24" name="Text Placeholder 4">
            <a:extLst>
              <a:ext uri="{FF2B5EF4-FFF2-40B4-BE49-F238E27FC236}">
                <a16:creationId xmlns:a16="http://schemas.microsoft.com/office/drawing/2014/main" id="{C9B71FBE-D390-4FDC-B6EF-1E23B086B1CD}"/>
              </a:ext>
            </a:extLst>
          </p:cNvPr>
          <p:cNvSpPr txBox="1">
            <a:spLocks/>
          </p:cNvSpPr>
          <p:nvPr/>
        </p:nvSpPr>
        <p:spPr>
          <a:xfrm>
            <a:off x="464739" y="3490468"/>
            <a:ext cx="8093365" cy="1445366"/>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rgbClr val="0070C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l">
              <a:lnSpc>
                <a:spcPct val="107000"/>
              </a:lnSpc>
              <a:spcAft>
                <a:spcPts val="800"/>
              </a:spcAft>
            </a:pPr>
            <a:r>
              <a:rPr lang="el-GR" sz="1400" dirty="0">
                <a:solidFill>
                  <a:schemeClr val="bg1"/>
                </a:solidFill>
                <a:latin typeface="Segoe Script" panose="030B0504020000000003" pitchFamily="66" charset="0"/>
                <a:ea typeface="Calibri" panose="020F0502020204030204" pitchFamily="34" charset="0"/>
                <a:cs typeface="Times New Roman" panose="02020603050405020304" pitchFamily="18" charset="0"/>
              </a:rPr>
              <a:t>Για να αναζητήσετε πτήσεις πατήστε τον παρακάτω σύνδεσμο</a:t>
            </a:r>
          </a:p>
          <a:p>
            <a:pPr algn="l">
              <a:lnSpc>
                <a:spcPct val="107000"/>
              </a:lnSpc>
              <a:spcAft>
                <a:spcPts val="800"/>
              </a:spcAft>
            </a:pPr>
            <a:r>
              <a:rPr lang="en-US" sz="1400" dirty="0">
                <a:solidFill>
                  <a:schemeClr val="bg1"/>
                </a:solidFill>
                <a:latin typeface="Segoe Script" panose="030B0504020000000003" pitchFamily="66"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https://gr.skyscanner.com/</a:t>
            </a:r>
            <a:endParaRPr lang="en-US" sz="1400" dirty="0">
              <a:solidFill>
                <a:schemeClr val="bg1"/>
              </a:solidFill>
              <a:latin typeface="Segoe Script" panose="030B0504020000000003" pitchFamily="66" charset="0"/>
              <a:ea typeface="Calibri" panose="020F0502020204030204" pitchFamily="34" charset="0"/>
              <a:cs typeface="Times New Roman" panose="02020603050405020304" pitchFamily="18" charset="0"/>
            </a:endParaRPr>
          </a:p>
          <a:p>
            <a:pPr algn="l">
              <a:lnSpc>
                <a:spcPct val="107000"/>
              </a:lnSpc>
              <a:spcAft>
                <a:spcPts val="800"/>
              </a:spcAft>
            </a:pPr>
            <a:r>
              <a:rPr lang="el-GR" sz="1400" dirty="0">
                <a:solidFill>
                  <a:schemeClr val="bg1"/>
                </a:solidFill>
                <a:latin typeface="Segoe Script" panose="030B0504020000000003" pitchFamily="66" charset="0"/>
                <a:ea typeface="Calibri" panose="020F0502020204030204" pitchFamily="34" charset="0"/>
                <a:cs typeface="Times New Roman" panose="02020603050405020304" pitchFamily="18" charset="0"/>
              </a:rPr>
              <a:t>Για να αναζητήσετε καταλύματα (ξενοδοχεία) πατήστε τον παρακάτω σύνδεσμο</a:t>
            </a:r>
          </a:p>
          <a:p>
            <a:pPr algn="l">
              <a:lnSpc>
                <a:spcPct val="107000"/>
              </a:lnSpc>
              <a:spcAft>
                <a:spcPts val="800"/>
              </a:spcAft>
            </a:pPr>
            <a:r>
              <a:rPr lang="en-US" sz="1400" dirty="0">
                <a:solidFill>
                  <a:schemeClr val="bg1"/>
                </a:solidFill>
                <a:latin typeface="Segoe Script" panose="030B0504020000000003" pitchFamily="66"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https://www.booking.com/index.el.html</a:t>
            </a:r>
            <a:r>
              <a:rPr lang="en-US" sz="1400" dirty="0">
                <a:solidFill>
                  <a:schemeClr val="bg1"/>
                </a:solidFill>
                <a:latin typeface="Segoe Script" panose="030B0504020000000003" pitchFamily="66" charset="0"/>
                <a:ea typeface="Calibri" panose="020F0502020204030204" pitchFamily="34" charset="0"/>
                <a:cs typeface="Times New Roman" panose="02020603050405020304" pitchFamily="18" charset="0"/>
              </a:rPr>
              <a:t> </a:t>
            </a:r>
            <a:endParaRPr lang="el-GR" sz="1400" dirty="0">
              <a:solidFill>
                <a:schemeClr val="bg1"/>
              </a:solidFill>
              <a:latin typeface="Segoe Script" panose="030B05040200000000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34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1A3EFD7-1F22-4EF6-808F-AE4E01986540}"/>
              </a:ext>
            </a:extLst>
          </p:cNvPr>
          <p:cNvSpPr txBox="1">
            <a:spLocks/>
          </p:cNvSpPr>
          <p:nvPr/>
        </p:nvSpPr>
        <p:spPr>
          <a:xfrm>
            <a:off x="6862574" y="128470"/>
            <a:ext cx="2249149" cy="48865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Προσέχω να επιλέξω τις «Πολλαπλές πόλεις»</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Αφετηρία (από πού ξεκινάω)</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Προορισμός (πού πάω)</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Ημερομηνία πτήσης</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Αφετηρία δεύτερης πτήσης (είναι ο προορισμός της πρώτης)</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Προορισμός της δεύτερης πτήσης</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Ημερομηνία</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Προσθέτω την επόμενη πτήση</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Επιλέγω είδος θέσης</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Όταν ολοκληρώσω πατάω αναζήτηση για να δω τα αποτελέσματα</a:t>
            </a: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5DFCC69B-52A0-4BCE-A960-6E374A0C6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8172"/>
            <a:ext cx="6906554" cy="3162341"/>
          </a:xfrm>
          <a:prstGeom prst="rect">
            <a:avLst/>
          </a:prstGeom>
        </p:spPr>
      </p:pic>
    </p:spTree>
    <p:extLst>
      <p:ext uri="{BB962C8B-B14F-4D97-AF65-F5344CB8AC3E}">
        <p14:creationId xmlns:p14="http://schemas.microsoft.com/office/powerpoint/2010/main" val="109100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a:extLst>
              <a:ext uri="{FF2B5EF4-FFF2-40B4-BE49-F238E27FC236}">
                <a16:creationId xmlns:a16="http://schemas.microsoft.com/office/drawing/2014/main" id="{01D5FE25-D7BC-498C-BB44-F72199EB3A70}"/>
              </a:ext>
            </a:extLst>
          </p:cNvPr>
          <p:cNvGrpSpPr/>
          <p:nvPr/>
        </p:nvGrpSpPr>
        <p:grpSpPr>
          <a:xfrm>
            <a:off x="0" y="0"/>
            <a:ext cx="9144000" cy="4631662"/>
            <a:chOff x="0" y="0"/>
            <a:chExt cx="9144000" cy="4631662"/>
          </a:xfrm>
        </p:grpSpPr>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AF00E7A6-8411-43EC-BFD5-8F50F1162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631662"/>
            </a:xfrm>
            <a:prstGeom prst="rect">
              <a:avLst/>
            </a:prstGeom>
          </p:spPr>
        </p:pic>
        <p:sp>
          <p:nvSpPr>
            <p:cNvPr id="4" name="TextBox 3">
              <a:extLst>
                <a:ext uri="{FF2B5EF4-FFF2-40B4-BE49-F238E27FC236}">
                  <a16:creationId xmlns:a16="http://schemas.microsoft.com/office/drawing/2014/main" id="{85BD8801-0DBF-4D4F-BE43-65533148BA3E}"/>
                </a:ext>
              </a:extLst>
            </p:cNvPr>
            <p:cNvSpPr txBox="1"/>
            <p:nvPr/>
          </p:nvSpPr>
          <p:spPr>
            <a:xfrm>
              <a:off x="6251754" y="128470"/>
              <a:ext cx="2595985" cy="923330"/>
            </a:xfrm>
            <a:prstGeom prst="rect">
              <a:avLst/>
            </a:prstGeom>
            <a:noFill/>
          </p:spPr>
          <p:txBody>
            <a:bodyPr wrap="square" rtlCol="0">
              <a:spAutoFit/>
            </a:bodyPr>
            <a:lstStyle/>
            <a:p>
              <a:r>
                <a:rPr lang="el-GR" b="1" dirty="0">
                  <a:latin typeface="Palatino Linotype" panose="02040502050505030304" pitchFamily="18" charset="0"/>
                </a:rPr>
                <a:t>Παράδειγμα αναζήτησης για ταξίδι στην Αμερική</a:t>
              </a:r>
            </a:p>
          </p:txBody>
        </p:sp>
      </p:grpSp>
    </p:spTree>
    <p:extLst>
      <p:ext uri="{BB962C8B-B14F-4D97-AF65-F5344CB8AC3E}">
        <p14:creationId xmlns:p14="http://schemas.microsoft.com/office/powerpoint/2010/main" val="250124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7DAE042-46F3-4B1D-9DCB-0EF4ECD25DCA}"/>
              </a:ext>
            </a:extLst>
          </p:cNvPr>
          <p:cNvSpPr txBox="1">
            <a:spLocks/>
          </p:cNvSpPr>
          <p:nvPr/>
        </p:nvSpPr>
        <p:spPr>
          <a:xfrm>
            <a:off x="6903753" y="1332313"/>
            <a:ext cx="2249149" cy="31648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Πόλη που ψάχνω κατάλυμα (ξενοδοχείο)</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Ημερομηνία άφιξης και ημερομηνία αναχώρησης (πότε πηγαίνω και πότε φεύγω)</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Άτομα και δωμάτια που χρειάζομαι</a:t>
            </a:r>
          </a:p>
          <a:p>
            <a:pPr>
              <a:lnSpc>
                <a:spcPct val="150000"/>
              </a:lnSpc>
              <a:buFont typeface="Arial" pitchFamily="34" charset="0"/>
              <a:buAutoNum type="arabicPeriod"/>
            </a:pPr>
            <a:r>
              <a:rPr lang="el-GR" sz="1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Το πατάω όταν έχω συμπληρώσει τα προηγούμενα τρία πεδία (σημεία)</a:t>
            </a: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49C55992-0AD3-40DA-8406-A1BD4D686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2314"/>
            <a:ext cx="6903753" cy="3164855"/>
          </a:xfrm>
          <a:prstGeom prst="rect">
            <a:avLst/>
          </a:prstGeom>
        </p:spPr>
      </p:pic>
      <p:sp>
        <p:nvSpPr>
          <p:cNvPr id="4" name="TextBox 3">
            <a:extLst>
              <a:ext uri="{FF2B5EF4-FFF2-40B4-BE49-F238E27FC236}">
                <a16:creationId xmlns:a16="http://schemas.microsoft.com/office/drawing/2014/main" id="{6EAE6B5B-38CC-4745-8E16-A1D48CC0D8AD}"/>
              </a:ext>
            </a:extLst>
          </p:cNvPr>
          <p:cNvSpPr txBox="1"/>
          <p:nvPr/>
        </p:nvSpPr>
        <p:spPr>
          <a:xfrm>
            <a:off x="1288842" y="4497169"/>
            <a:ext cx="6566315" cy="646331"/>
          </a:xfrm>
          <a:prstGeom prst="rect">
            <a:avLst/>
          </a:prstGeom>
          <a:noFill/>
        </p:spPr>
        <p:txBody>
          <a:bodyPr wrap="square" rtlCol="0">
            <a:spAutoFit/>
          </a:bodyPr>
          <a:lstStyle/>
          <a:p>
            <a:r>
              <a:rPr lang="el-GR" dirty="0">
                <a:solidFill>
                  <a:schemeClr val="bg1"/>
                </a:solidFill>
                <a:latin typeface="Palatino Linotype" panose="02040502050505030304" pitchFamily="18" charset="0"/>
              </a:rPr>
              <a:t>Εδώ θα πρέπει να κάνω 3 διαφορετικές αναζητήσεις! Μία για κάθε πόλη που συμπεριλαμβάνω στο ταξίδι μου!</a:t>
            </a:r>
          </a:p>
        </p:txBody>
      </p:sp>
    </p:spTree>
    <p:extLst>
      <p:ext uri="{BB962C8B-B14F-4D97-AF65-F5344CB8AC3E}">
        <p14:creationId xmlns:p14="http://schemas.microsoft.com/office/powerpoint/2010/main" val="1109528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Προβολή στην οθόνη (16:9)</PresentationFormat>
  <Paragraphs>80</Paragraphs>
  <Slides>13</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Palatino Linotype</vt:lpstr>
      <vt:lpstr>Segoe Script</vt:lpstr>
      <vt:lpstr>Symbol</vt:lpstr>
      <vt:lpstr>Office Theme</vt:lpstr>
      <vt:lpstr>Ταξιδιωτικό Πρακτορείο «Βάσκο Ντα Γκάμα»</vt:lpstr>
      <vt:lpstr>Ο Διαγωνισμός</vt:lpstr>
      <vt:lpstr>Μέρος Α’ – Το ταξίδι</vt:lpstr>
      <vt:lpstr>Μέρος Α’ – Το ταξίδι</vt:lpstr>
      <vt:lpstr>Μέρος Β’ – Το κόστος</vt:lpstr>
      <vt:lpstr>Μέρος Β’ – Το κόστος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2020-05-11T05:40:18Z</dcterms:modified>
</cp:coreProperties>
</file>