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E37"/>
    <a:srgbClr val="202E54"/>
    <a:srgbClr val="FF2549"/>
    <a:srgbClr val="1D3A00"/>
    <a:srgbClr val="007033"/>
    <a:srgbClr val="5EEC3C"/>
    <a:srgbClr val="990099"/>
    <a:srgbClr val="CC0099"/>
    <a:srgbClr val="FE9202"/>
    <a:srgbClr val="6C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816" y="6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2419045"/>
            <a:ext cx="8246070" cy="1374345"/>
          </a:xfrm>
          <a:noFill/>
          <a:effectLst>
            <a:outerShdw blurRad="50800" dist="38100" dir="2700000" algn="tl" rotWithShape="0">
              <a:prstClr val="black">
                <a:alpha val="40000"/>
              </a:prstClr>
            </a:outerShdw>
          </a:effectLst>
        </p:spPr>
        <p:txBody>
          <a:bodyPr>
            <a:normAutofit/>
          </a:bodyPr>
          <a:lstStyle>
            <a:lvl1pPr algn="r">
              <a:defRPr sz="3600">
                <a:solidFill>
                  <a:schemeClr val="accent6">
                    <a:lumMod val="60000"/>
                    <a:lumOff val="40000"/>
                  </a:schemeClr>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3806000"/>
            <a:ext cx="8231372" cy="920846"/>
          </a:xfrm>
        </p:spPr>
        <p:txBody>
          <a:bodyPr>
            <a:normAutofit/>
          </a:bodyPr>
          <a:lstStyle>
            <a:lvl1pPr marL="0" indent="0" algn="r">
              <a:buNone/>
              <a:defRPr sz="2800" b="0" i="0">
                <a:solidFill>
                  <a:schemeClr val="accent1">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763526"/>
          </a:xfrm>
        </p:spPr>
        <p:txBody>
          <a:bodyPr>
            <a:normAutofit/>
          </a:bodyPr>
          <a:lstStyle>
            <a:lvl1pPr algn="r">
              <a:defRPr sz="3600" baseline="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7"/>
          </a:xfrm>
        </p:spPr>
        <p:txBody>
          <a:bodyPr/>
          <a:lstStyle>
            <a:lvl1pPr algn="ctr">
              <a:defRPr sz="2800">
                <a:solidFill>
                  <a:srgbClr val="002060"/>
                </a:solidFill>
              </a:defRPr>
            </a:lvl1pPr>
            <a:lvl2pPr algn="ctr">
              <a:defRPr>
                <a:solidFill>
                  <a:srgbClr val="002060"/>
                </a:solidFill>
              </a:defRPr>
            </a:lvl2pPr>
            <a:lvl3pPr algn="ctr">
              <a:defRPr>
                <a:solidFill>
                  <a:srgbClr val="002060"/>
                </a:solidFill>
              </a:defRPr>
            </a:lvl3pPr>
            <a:lvl4pPr algn="ctr">
              <a:defRPr>
                <a:solidFill>
                  <a:srgbClr val="002060"/>
                </a:solidFill>
              </a:defRPr>
            </a:lvl4pPr>
            <a:lvl5pPr algn="ct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433880"/>
            <a:ext cx="6108199" cy="725349"/>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197405"/>
            <a:ext cx="6108199" cy="3511061"/>
          </a:xfrm>
        </p:spPr>
        <p:txBody>
          <a:bodyPr/>
          <a:lstStyle>
            <a:lvl1pPr>
              <a:defRPr sz="2800">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281175"/>
            <a:ext cx="8093365" cy="763525"/>
          </a:xfrm>
        </p:spPr>
        <p:txBody>
          <a:bodyPr>
            <a:normAutofit/>
          </a:bodyPr>
          <a:lstStyle>
            <a:lvl1pPr algn="r">
              <a:defRPr sz="3600" baseline="0">
                <a:solidFill>
                  <a:schemeClr val="accent6">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55519"/>
            <a:ext cx="4040188" cy="479822"/>
          </a:xfrm>
        </p:spPr>
        <p:txBody>
          <a:bodyPr anchor="b"/>
          <a:lstStyle>
            <a:lvl1pPr marL="0" indent="0" algn="ctr">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27916"/>
            <a:ext cx="4040188" cy="2276294"/>
          </a:xfrm>
        </p:spPr>
        <p:txBody>
          <a:bodyPr/>
          <a:lstStyle>
            <a:lvl1pPr algn="ctr">
              <a:defRPr sz="2400">
                <a:solidFill>
                  <a:schemeClr val="tx2">
                    <a:lumMod val="50000"/>
                  </a:schemeClr>
                </a:solidFill>
              </a:defRPr>
            </a:lvl1pPr>
            <a:lvl2pPr algn="ctr">
              <a:defRPr sz="2000">
                <a:solidFill>
                  <a:schemeClr val="tx2">
                    <a:lumMod val="50000"/>
                  </a:schemeClr>
                </a:solidFill>
              </a:defRPr>
            </a:lvl2pPr>
            <a:lvl3pPr algn="ctr">
              <a:defRPr sz="1800">
                <a:solidFill>
                  <a:schemeClr val="tx2">
                    <a:lumMod val="50000"/>
                  </a:schemeClr>
                </a:solidFill>
              </a:defRPr>
            </a:lvl3pPr>
            <a:lvl4pPr algn="ctr">
              <a:defRPr sz="1600">
                <a:solidFill>
                  <a:schemeClr val="tx2">
                    <a:lumMod val="50000"/>
                  </a:schemeClr>
                </a:solidFill>
              </a:defRPr>
            </a:lvl4pPr>
            <a:lvl5pPr algn="ct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55519"/>
            <a:ext cx="4041775" cy="479822"/>
          </a:xfrm>
        </p:spPr>
        <p:txBody>
          <a:bodyPr anchor="b"/>
          <a:lstStyle>
            <a:lvl1pPr marL="0" indent="0" algn="ctr">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27916"/>
            <a:ext cx="4041775" cy="2276294"/>
          </a:xfrm>
        </p:spPr>
        <p:txBody>
          <a:bodyPr/>
          <a:lstStyle>
            <a:lvl1pPr algn="ctr">
              <a:defRPr sz="2400">
                <a:solidFill>
                  <a:schemeClr val="tx2">
                    <a:lumMod val="50000"/>
                  </a:schemeClr>
                </a:solidFill>
              </a:defRPr>
            </a:lvl1pPr>
            <a:lvl2pPr algn="ctr">
              <a:defRPr sz="2000">
                <a:solidFill>
                  <a:schemeClr val="tx2">
                    <a:lumMod val="50000"/>
                  </a:schemeClr>
                </a:solidFill>
              </a:defRPr>
            </a:lvl2pPr>
            <a:lvl3pPr algn="ctr">
              <a:defRPr sz="1800">
                <a:solidFill>
                  <a:schemeClr val="tx2">
                    <a:lumMod val="50000"/>
                  </a:schemeClr>
                </a:solidFill>
              </a:defRPr>
            </a:lvl3pPr>
            <a:lvl4pPr algn="ctr">
              <a:defRPr sz="1600">
                <a:solidFill>
                  <a:schemeClr val="tx2">
                    <a:lumMod val="50000"/>
                  </a:schemeClr>
                </a:solidFill>
              </a:defRPr>
            </a:lvl4pPr>
            <a:lvl5pPr algn="ctr">
              <a:defRPr sz="1600">
                <a:solidFill>
                  <a:schemeClr val="tx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5/11/2020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booking.com/index.el.html" TargetMode="External"/><Relationship Id="rId2" Type="http://schemas.openxmlformats.org/officeDocument/2006/relationships/hyperlink" Target="https://gr.skyscanner.com/"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6248" y="3359025"/>
            <a:ext cx="8246070" cy="1374345"/>
          </a:xfrm>
        </p:spPr>
        <p:txBody>
          <a:bodyPr>
            <a:normAutofit/>
          </a:bodyPr>
          <a:lstStyle/>
          <a:p>
            <a:r>
              <a:rPr lang="el-GR" sz="2800" dirty="0">
                <a:latin typeface="Segoe Script" panose="030B0504020000000003" pitchFamily="66" charset="0"/>
              </a:rPr>
              <a:t>Ταξιδιωτικό Πρακτορείο</a:t>
            </a:r>
            <a:br>
              <a:rPr lang="el-GR" sz="2800" dirty="0">
                <a:latin typeface="Segoe Script" panose="030B0504020000000003" pitchFamily="66" charset="0"/>
              </a:rPr>
            </a:br>
            <a:r>
              <a:rPr lang="el-GR" sz="2800" dirty="0">
                <a:latin typeface="Segoe Script" panose="030B0504020000000003" pitchFamily="66" charset="0"/>
              </a:rPr>
              <a:t>«Μαγγελάνος»</a:t>
            </a:r>
            <a:endParaRPr lang="en-US" sz="2800" dirty="0">
              <a:latin typeface="Segoe Script" panose="030B0504020000000003" pitchFamily="66" charset="0"/>
            </a:endParaRPr>
          </a:p>
        </p:txBody>
      </p:sp>
      <p:sp>
        <p:nvSpPr>
          <p:cNvPr id="3" name="Subtitle 2"/>
          <p:cNvSpPr>
            <a:spLocks noGrp="1"/>
          </p:cNvSpPr>
          <p:nvPr>
            <p:ph type="subTitle" idx="1"/>
          </p:nvPr>
        </p:nvSpPr>
        <p:spPr>
          <a:xfrm>
            <a:off x="853597" y="4685385"/>
            <a:ext cx="8231372" cy="458115"/>
          </a:xfrm>
        </p:spPr>
        <p:txBody>
          <a:bodyPr>
            <a:normAutofit/>
          </a:bodyPr>
          <a:lstStyle/>
          <a:p>
            <a:r>
              <a:rPr lang="el-GR" sz="2000" dirty="0">
                <a:latin typeface="Segoe Script" panose="030B0504020000000003" pitchFamily="66" charset="0"/>
              </a:rPr>
              <a:t>Βάζετε τα ονόματα των παιδιών της ομάδας</a:t>
            </a:r>
            <a:endParaRPr lang="en-US" sz="2000" dirty="0">
              <a:latin typeface="Segoe Script" panose="030B0504020000000003" pitchFamily="66" charset="0"/>
            </a:endParaRP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Εικόνα που περιέχει στιγμιότυπο οθόνης&#10;&#10;Περιγραφή που δημιουργήθηκε αυτόματα">
            <a:extLst>
              <a:ext uri="{FF2B5EF4-FFF2-40B4-BE49-F238E27FC236}">
                <a16:creationId xmlns:a16="http://schemas.microsoft.com/office/drawing/2014/main" id="{028B8632-5C06-41EF-BB8E-5DDC96DBB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1" y="0"/>
            <a:ext cx="9144000" cy="5143500"/>
          </a:xfrm>
          <a:prstGeom prst="rect">
            <a:avLst/>
          </a:prstGeom>
        </p:spPr>
      </p:pic>
    </p:spTree>
    <p:extLst>
      <p:ext uri="{BB962C8B-B14F-4D97-AF65-F5344CB8AC3E}">
        <p14:creationId xmlns:p14="http://schemas.microsoft.com/office/powerpoint/2010/main" val="2856727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CF4D1462-CDF8-4DAA-9A56-45EF5B085731}"/>
              </a:ext>
            </a:extLst>
          </p:cNvPr>
          <p:cNvSpPr txBox="1">
            <a:spLocks/>
          </p:cNvSpPr>
          <p:nvPr/>
        </p:nvSpPr>
        <p:spPr>
          <a:xfrm>
            <a:off x="6894851" y="1851153"/>
            <a:ext cx="2249149" cy="28040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a:latin typeface="Palatino Linotype" panose="02040502050505030304" pitchFamily="18" charset="0"/>
                <a:ea typeface="Calibri" panose="020F0502020204030204" pitchFamily="34" charset="0"/>
                <a:cs typeface="Times New Roman" panose="02020603050405020304" pitchFamily="18" charset="0"/>
              </a:rPr>
              <a:t>Βαθμολογία ξενοδοχείου </a:t>
            </a:r>
          </a:p>
          <a:p>
            <a:pPr>
              <a:lnSpc>
                <a:spcPct val="150000"/>
              </a:lnSpc>
              <a:buFont typeface="Arial" pitchFamily="34" charset="0"/>
              <a:buAutoNum type="arabicPeriod"/>
            </a:pPr>
            <a:r>
              <a:rPr lang="el-GR" sz="1100">
                <a:latin typeface="Palatino Linotype" panose="02040502050505030304" pitchFamily="18" charset="0"/>
                <a:ea typeface="Calibri" panose="020F0502020204030204" pitchFamily="34" charset="0"/>
                <a:cs typeface="Times New Roman" panose="02020603050405020304" pitchFamily="18" charset="0"/>
              </a:rPr>
              <a:t>Συνολικό κόστος για ΌΛΑ τα βράδια</a:t>
            </a:r>
          </a:p>
          <a:p>
            <a:pPr>
              <a:lnSpc>
                <a:spcPct val="150000"/>
              </a:lnSpc>
              <a:buFont typeface="Arial" pitchFamily="34" charset="0"/>
              <a:buAutoNum type="arabicPeriod"/>
            </a:pPr>
            <a:r>
              <a:rPr lang="el-GR" sz="1100">
                <a:latin typeface="Palatino Linotype" panose="02040502050505030304" pitchFamily="18" charset="0"/>
                <a:ea typeface="Calibri" panose="020F0502020204030204" pitchFamily="34" charset="0"/>
                <a:cs typeface="Times New Roman" panose="02020603050405020304" pitchFamily="18" charset="0"/>
              </a:rPr>
              <a:t>Αστέρια ξενοδοχείου</a:t>
            </a:r>
          </a:p>
          <a:p>
            <a:pPr>
              <a:lnSpc>
                <a:spcPct val="150000"/>
              </a:lnSpc>
              <a:buFont typeface="Arial" pitchFamily="34" charset="0"/>
              <a:buAutoNum type="arabicPeriod"/>
            </a:pPr>
            <a:r>
              <a:rPr lang="el-GR" sz="1100">
                <a:latin typeface="Palatino Linotype" panose="02040502050505030304" pitchFamily="18" charset="0"/>
                <a:ea typeface="Calibri" panose="020F0502020204030204" pitchFamily="34" charset="0"/>
                <a:cs typeface="Times New Roman" panose="02020603050405020304" pitchFamily="18" charset="0"/>
              </a:rPr>
              <a:t>Έχει πρωινό</a:t>
            </a:r>
          </a:p>
          <a:p>
            <a:pPr>
              <a:lnSpc>
                <a:spcPct val="150000"/>
              </a:lnSpc>
              <a:buFont typeface="Arial" pitchFamily="34" charset="0"/>
              <a:buAutoNum type="arabicPeriod"/>
            </a:pPr>
            <a:r>
              <a:rPr lang="el-GR" sz="1100">
                <a:latin typeface="Palatino Linotype" panose="02040502050505030304" pitchFamily="18" charset="0"/>
                <a:ea typeface="Calibri" panose="020F0502020204030204" pitchFamily="34" charset="0"/>
                <a:cs typeface="Times New Roman" panose="02020603050405020304" pitchFamily="18" charset="0"/>
              </a:rPr>
              <a:t>Από εδώ μπορείς να κάνεις νέα αναζήτηση για άλλη πόλη, όπως έκανες με την προηγούμενη φόρμα</a:t>
            </a:r>
            <a:endParaRPr lang="el-GR" sz="1100" dirty="0">
              <a:latin typeface="Palatino Linotype" panose="02040502050505030304" pitchFamily="18" charset="0"/>
              <a:ea typeface="Calibri" panose="020F0502020204030204" pitchFamily="34" charset="0"/>
              <a:cs typeface="Times New Roman" panose="02020603050405020304" pitchFamily="18" charset="0"/>
            </a:endParaRP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44E21254-585D-469A-AD18-A04E342F0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2" y="1655520"/>
            <a:ext cx="6903753" cy="3195335"/>
          </a:xfrm>
          <a:prstGeom prst="rect">
            <a:avLst/>
          </a:prstGeom>
        </p:spPr>
      </p:pic>
    </p:spTree>
    <p:extLst>
      <p:ext uri="{BB962C8B-B14F-4D97-AF65-F5344CB8AC3E}">
        <p14:creationId xmlns:p14="http://schemas.microsoft.com/office/powerpoint/2010/main" val="56495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AEE5AA-3944-4C9C-94A8-2DEC0CC4326A}"/>
              </a:ext>
            </a:extLst>
          </p:cNvPr>
          <p:cNvSpPr>
            <a:spLocks noGrp="1"/>
          </p:cNvSpPr>
          <p:nvPr>
            <p:ph type="title"/>
          </p:nvPr>
        </p:nvSpPr>
        <p:spPr>
          <a:xfrm>
            <a:off x="2892245" y="739290"/>
            <a:ext cx="5344675" cy="572644"/>
          </a:xfrm>
        </p:spPr>
        <p:txBody>
          <a:bodyPr>
            <a:noAutofit/>
          </a:bodyPr>
          <a:lstStyle/>
          <a:p>
            <a:r>
              <a:rPr lang="el-GR" sz="2800" dirty="0">
                <a:solidFill>
                  <a:schemeClr val="accent1">
                    <a:lumMod val="60000"/>
                    <a:lumOff val="40000"/>
                  </a:schemeClr>
                </a:solidFill>
                <a:latin typeface="Segoe Script" panose="030B0504020000000003" pitchFamily="66" charset="0"/>
              </a:rPr>
              <a:t>Μέρος Γ’ – Η Αφίσα</a:t>
            </a:r>
            <a:endParaRPr lang="en-US" sz="2800" dirty="0">
              <a:solidFill>
                <a:schemeClr val="accent1">
                  <a:lumMod val="60000"/>
                  <a:lumOff val="40000"/>
                </a:schemeClr>
              </a:solidFill>
              <a:latin typeface="Segoe Script" panose="030B0504020000000003" pitchFamily="66" charset="0"/>
            </a:endParaRPr>
          </a:p>
        </p:txBody>
      </p:sp>
      <p:sp>
        <p:nvSpPr>
          <p:cNvPr id="5" name="Content Placeholder 4">
            <a:extLst>
              <a:ext uri="{FF2B5EF4-FFF2-40B4-BE49-F238E27FC236}">
                <a16:creationId xmlns:a16="http://schemas.microsoft.com/office/drawing/2014/main" id="{5A1EE7D3-DFCF-42A6-AEBD-91785EA44BEC}"/>
              </a:ext>
            </a:extLst>
          </p:cNvPr>
          <p:cNvSpPr>
            <a:spLocks noGrp="1"/>
          </p:cNvSpPr>
          <p:nvPr>
            <p:ph idx="1"/>
          </p:nvPr>
        </p:nvSpPr>
        <p:spPr>
          <a:xfrm>
            <a:off x="2739540" y="1350110"/>
            <a:ext cx="6108200" cy="3511061"/>
          </a:xfrm>
        </p:spPr>
        <p:txBody>
          <a:bodyPr>
            <a:normAutofit/>
          </a:bodyPr>
          <a:lstStyle/>
          <a:p>
            <a:pPr marL="0" indent="0">
              <a:buNone/>
            </a:pPr>
            <a:r>
              <a:rPr lang="el-GR" sz="1400" dirty="0">
                <a:latin typeface="Segoe Script" panose="030B0504020000000003" pitchFamily="66" charset="0"/>
              </a:rPr>
              <a:t>Τελευταίο σκέλος του διαγωνισμού είναι η δημιουργία αφίσας για τον εξερευνητή που έχετε δώσει το όνομά του στο ταξιδιωτικό σας πρακτορείο. Η αφίσα σας θα πρέπει να είναι στα Ελληνικά.</a:t>
            </a:r>
          </a:p>
          <a:p>
            <a:pPr marL="0" indent="0">
              <a:buNone/>
            </a:pPr>
            <a:r>
              <a:rPr lang="el-GR" sz="1400" dirty="0">
                <a:latin typeface="Segoe Script" panose="030B0504020000000003" pitchFamily="66" charset="0"/>
              </a:rPr>
              <a:t>Στην αφίσας σας πρέπει να δώσετε έναν τίτλο, να έχετε εικόνες και μικρό κείμενο με τα κατορθώματα του σπουδαίου αυτού εξερευνητή!!</a:t>
            </a:r>
          </a:p>
          <a:p>
            <a:pPr marL="0" indent="0">
              <a:buNone/>
            </a:pPr>
            <a:endParaRPr lang="el-GR" sz="1400" dirty="0">
              <a:latin typeface="Segoe Script" panose="030B0504020000000003" pitchFamily="66" charset="0"/>
            </a:endParaRPr>
          </a:p>
          <a:p>
            <a:pPr marL="0" indent="0">
              <a:buNone/>
            </a:pPr>
            <a:r>
              <a:rPr lang="el-GR" sz="1400" dirty="0">
                <a:latin typeface="Segoe Script" panose="030B0504020000000003" pitchFamily="66" charset="0"/>
              </a:rPr>
              <a:t>Το κοινό έγγραφο που μπορείτε να συνεργαστείτε για να δημιουργήσετε την αφίσα θα το βρείτε σε αυτόν τον σύνδεσμο</a:t>
            </a:r>
          </a:p>
          <a:p>
            <a:pPr marL="0" indent="0">
              <a:buNone/>
            </a:pPr>
            <a:r>
              <a:rPr lang="el-GR" sz="1400" dirty="0">
                <a:solidFill>
                  <a:srgbClr val="FF0000"/>
                </a:solidFill>
                <a:latin typeface="Segoe Script" panose="030B0504020000000003" pitchFamily="66" charset="0"/>
              </a:rPr>
              <a:t>Βάζετε τον σύνδεσμο του κοινού εγγράφου </a:t>
            </a:r>
            <a:r>
              <a:rPr lang="en-US" sz="1400" dirty="0">
                <a:solidFill>
                  <a:srgbClr val="FF0000"/>
                </a:solidFill>
                <a:latin typeface="Segoe Script" panose="030B0504020000000003" pitchFamily="66" charset="0"/>
              </a:rPr>
              <a:t>Google</a:t>
            </a:r>
            <a:endParaRPr lang="el-GR" sz="1400" dirty="0">
              <a:solidFill>
                <a:srgbClr val="FF0000"/>
              </a:solidFill>
              <a:latin typeface="Segoe Script" panose="030B0504020000000003" pitchFamily="66" charset="0"/>
            </a:endParaRPr>
          </a:p>
        </p:txBody>
      </p:sp>
    </p:spTree>
    <p:extLst>
      <p:ext uri="{BB962C8B-B14F-4D97-AF65-F5344CB8AC3E}">
        <p14:creationId xmlns:p14="http://schemas.microsoft.com/office/powerpoint/2010/main" val="37810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2">
            <a:extLst>
              <a:ext uri="{FF2B5EF4-FFF2-40B4-BE49-F238E27FC236}">
                <a16:creationId xmlns:a16="http://schemas.microsoft.com/office/drawing/2014/main" id="{77A22460-142C-4D8C-ABA0-08FBE0ED8DA4}"/>
              </a:ext>
            </a:extLst>
          </p:cNvPr>
          <p:cNvSpPr>
            <a:spLocks noGrp="1"/>
          </p:cNvSpPr>
          <p:nvPr/>
        </p:nvSpPr>
        <p:spPr>
          <a:xfrm>
            <a:off x="685800" y="2009180"/>
            <a:ext cx="7772400" cy="112514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el-GR" sz="2800" dirty="0">
                <a:solidFill>
                  <a:srgbClr val="002060"/>
                </a:solidFill>
                <a:latin typeface="Segoe Script" panose="030B0504020000000003" pitchFamily="66" charset="0"/>
              </a:rPr>
              <a:t>Σας ευχόμαστε καλή επιτυχία!!!</a:t>
            </a:r>
          </a:p>
        </p:txBody>
      </p:sp>
    </p:spTree>
    <p:extLst>
      <p:ext uri="{BB962C8B-B14F-4D97-AF65-F5344CB8AC3E}">
        <p14:creationId xmlns:p14="http://schemas.microsoft.com/office/powerpoint/2010/main" val="3054646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281178"/>
            <a:ext cx="8246070" cy="763526"/>
          </a:xfrm>
        </p:spPr>
        <p:txBody>
          <a:bodyPr>
            <a:normAutofit/>
          </a:bodyPr>
          <a:lstStyle/>
          <a:p>
            <a:r>
              <a:rPr lang="el-GR" dirty="0">
                <a:latin typeface="Segoe Script" panose="030B0504020000000003" pitchFamily="66" charset="0"/>
              </a:rPr>
              <a:t>Ο Διαγωνισμός</a:t>
            </a:r>
            <a:endParaRPr lang="en-US" dirty="0">
              <a:latin typeface="Segoe Script" panose="030B0504020000000003" pitchFamily="66" charset="0"/>
            </a:endParaRPr>
          </a:p>
        </p:txBody>
      </p:sp>
      <p:sp>
        <p:nvSpPr>
          <p:cNvPr id="3" name="Content Placeholder 2"/>
          <p:cNvSpPr>
            <a:spLocks noGrp="1"/>
          </p:cNvSpPr>
          <p:nvPr>
            <p:ph idx="1"/>
          </p:nvPr>
        </p:nvSpPr>
        <p:spPr/>
        <p:txBody>
          <a:bodyPr/>
          <a:lstStyle/>
          <a:p>
            <a:pPr marL="0" indent="0" algn="just">
              <a:buNone/>
            </a:pPr>
            <a:r>
              <a:rPr lang="el-GR" sz="1400" dirty="0">
                <a:latin typeface="Segoe Script" panose="030B0504020000000003" pitchFamily="66" charset="0"/>
              </a:rPr>
              <a:t>Αγαπητοί κύριοι και κυρίες,</a:t>
            </a:r>
          </a:p>
          <a:p>
            <a:pPr marL="0" indent="0" algn="just">
              <a:buNone/>
            </a:pPr>
            <a:r>
              <a:rPr lang="el-GR" sz="1400" dirty="0">
                <a:latin typeface="Segoe Script" panose="030B0504020000000003" pitchFamily="66" charset="0"/>
              </a:rPr>
              <a:t>Είμαστε στην ευχάριστη θέση να σας ανακοινώσουμε ότι η αίτησή σας για συμμετοχή στον διαγωνισμό «Το καλύτερο ταξίδι στην Ευρώπη» έγινε δεκτή! Το ταξιδιωτικό σας πρακτορείο «Μαγγελάνος» πληρούσε όλες τις προδιαγραφές για να σας εγκρίνουμε στην επόμενη φάση. Εσείς και ακόμα τρία πρακτορεία έχετε περάσει και περιμένουμε πλέον τις προτάσεις σας για «Το καλύτερο ταξίδι στην Ευρώπη». </a:t>
            </a:r>
          </a:p>
          <a:p>
            <a:pPr marL="0" indent="0" algn="just">
              <a:buNone/>
            </a:pPr>
            <a:r>
              <a:rPr lang="el-GR" sz="1400" dirty="0">
                <a:latin typeface="Segoe Script" panose="030B0504020000000003" pitchFamily="66" charset="0"/>
              </a:rPr>
              <a:t>Στην αίτησή σας είχατε δηλώσει ότι θα μας προτείνετε ένα ταξίδι στη Βόρεια και Ανατολική Ευρώπη. Οι συγκεκριμένες προδιαγραφές του ταξιδιού σας αναλύονται παρακάτω. </a:t>
            </a:r>
          </a:p>
          <a:p>
            <a:pPr marL="0" indent="0" algn="just">
              <a:buNone/>
            </a:pPr>
            <a:r>
              <a:rPr lang="el-GR" sz="1400" dirty="0">
                <a:latin typeface="Segoe Script" panose="030B0504020000000003" pitchFamily="66" charset="0"/>
              </a:rPr>
              <a:t>Σαν επιπλέον απαιτούμενο του διαγωνισμού προσθέσαμε μία αφίσα για τον μεγάλο εξερευνητή του οποίου το όνομα έχετε δώσει στο πρακτορείο σας! Τον γενναίο Μαγγελάνο. </a:t>
            </a:r>
          </a:p>
          <a:p>
            <a:pPr marL="0" indent="0" algn="just">
              <a:buNone/>
            </a:pPr>
            <a:r>
              <a:rPr lang="el-GR" sz="1400" dirty="0">
                <a:latin typeface="Segoe Script" panose="030B0504020000000003" pitchFamily="66" charset="0"/>
              </a:rPr>
              <a:t>Σας ευχόμαστε καλή επιτυχία,</a:t>
            </a:r>
          </a:p>
          <a:p>
            <a:pPr marL="0" indent="0" algn="just">
              <a:buNone/>
            </a:pPr>
            <a:r>
              <a:rPr lang="el-GR" sz="1400" dirty="0">
                <a:latin typeface="Segoe Script" panose="030B0504020000000003" pitchFamily="66" charset="0"/>
              </a:rPr>
              <a:t>Η οργανωτική επιτροπή.</a:t>
            </a:r>
          </a:p>
          <a:p>
            <a:pPr marL="0" indent="0" algn="just">
              <a:buNone/>
            </a:pPr>
            <a:endParaRPr lang="en-US" sz="1400" dirty="0">
              <a:latin typeface="Segoe Script" panose="030B0504020000000003" pitchFamily="66" charset="0"/>
            </a:endParaRPr>
          </a:p>
          <a:p>
            <a:endParaRPr lang="en-US" dirty="0"/>
          </a:p>
        </p:txBody>
      </p:sp>
    </p:spTree>
    <p:extLst>
      <p:ext uri="{BB962C8B-B14F-4D97-AF65-F5344CB8AC3E}">
        <p14:creationId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6A416E70-96F5-4317-97ED-8E20E47EFF1A}"/>
              </a:ext>
            </a:extLst>
          </p:cNvPr>
          <p:cNvSpPr>
            <a:spLocks noGrp="1"/>
          </p:cNvSpPr>
          <p:nvPr>
            <p:ph type="title"/>
          </p:nvPr>
        </p:nvSpPr>
        <p:spPr>
          <a:xfrm>
            <a:off x="2892245" y="358241"/>
            <a:ext cx="6108199" cy="725349"/>
          </a:xfrm>
        </p:spPr>
        <p:txBody>
          <a:bodyPr/>
          <a:lstStyle/>
          <a:p>
            <a:r>
              <a:rPr lang="el-GR" sz="2800" dirty="0">
                <a:solidFill>
                  <a:schemeClr val="accent1">
                    <a:lumMod val="60000"/>
                    <a:lumOff val="40000"/>
                  </a:schemeClr>
                </a:solidFill>
                <a:latin typeface="Segoe Script" panose="030B0504020000000003" pitchFamily="66" charset="0"/>
              </a:rPr>
              <a:t>Μέρος Α’ – Το ταξίδι</a:t>
            </a:r>
            <a:endParaRPr lang="el-GR" dirty="0">
              <a:solidFill>
                <a:schemeClr val="accent1">
                  <a:lumMod val="60000"/>
                  <a:lumOff val="40000"/>
                </a:schemeClr>
              </a:solidFill>
            </a:endParaRPr>
          </a:p>
        </p:txBody>
      </p:sp>
      <p:sp>
        <p:nvSpPr>
          <p:cNvPr id="8" name="Content Placeholder 4">
            <a:extLst>
              <a:ext uri="{FF2B5EF4-FFF2-40B4-BE49-F238E27FC236}">
                <a16:creationId xmlns:a16="http://schemas.microsoft.com/office/drawing/2014/main" id="{59615135-1C75-43EB-AE22-621E914535F1}"/>
              </a:ext>
            </a:extLst>
          </p:cNvPr>
          <p:cNvSpPr>
            <a:spLocks noGrp="1"/>
          </p:cNvSpPr>
          <p:nvPr>
            <p:ph idx="1"/>
          </p:nvPr>
        </p:nvSpPr>
        <p:spPr>
          <a:xfrm>
            <a:off x="2739540" y="1085925"/>
            <a:ext cx="6108199" cy="3911054"/>
          </a:xfrm>
        </p:spPr>
        <p:txBody>
          <a:bodyPr>
            <a:normAutofit lnSpcReduction="10000"/>
          </a:bodyPr>
          <a:lstStyle/>
          <a:p>
            <a:pPr marL="0" indent="0">
              <a:buNone/>
            </a:pPr>
            <a:r>
              <a:rPr lang="el-GR" sz="1400" dirty="0">
                <a:latin typeface="Segoe Script" panose="030B0504020000000003" pitchFamily="66" charset="0"/>
              </a:rPr>
              <a:t>Το πρώτο σκέλος του διαγωνισμού αφορά στον σχεδιασμό και την παρουσίαση του ταξιδιού! </a:t>
            </a:r>
          </a:p>
          <a:p>
            <a:pPr marL="0" indent="0">
              <a:buNone/>
            </a:pPr>
            <a:r>
              <a:rPr lang="el-GR" sz="1400" dirty="0">
                <a:latin typeface="Segoe Script" panose="030B0504020000000003" pitchFamily="66" charset="0"/>
              </a:rPr>
              <a:t>Με τους συναδέλφους σας αποφασίστε 3 χώρες που θα επισκεφτούν οι τουρίστες. Βρείτε τις απαραίτητες πληροφορίες (περιγράφονται αναλυτικά σε επόμενο φυλλάδιο), αλλά και όσες εσείς θεωρείτε ενδιαφέρουσες. </a:t>
            </a:r>
          </a:p>
          <a:p>
            <a:pPr marL="0" indent="0">
              <a:buNone/>
            </a:pPr>
            <a:r>
              <a:rPr lang="el-GR" sz="1400" dirty="0">
                <a:latin typeface="Segoe Script" panose="030B0504020000000003" pitchFamily="66" charset="0"/>
              </a:rPr>
              <a:t>Το ταξίδι θα διαρκέσει από 1 έως 15 Αυγούστου. Θα περιλαμβάνει μετακινήσεις ανάμεσα στις τρεις χώρες (στις πρωτεύουσές τους αλλά και σε κοντινές πόλεις). </a:t>
            </a:r>
          </a:p>
          <a:p>
            <a:pPr marL="0" indent="0">
              <a:buNone/>
            </a:pPr>
            <a:r>
              <a:rPr lang="el-GR" sz="1400" dirty="0">
                <a:latin typeface="Segoe Script" panose="030B0504020000000003" pitchFamily="66" charset="0"/>
              </a:rPr>
              <a:t>Η παρουσίαση του ταξιδιού θα πρέπει να είναι στην Αγγλική γλώσσα μιας και πρόκειται για διεθνή διαγωνισμό. Προσέξτε την εμφάνιση της παρουσίασης διότι μετράει για τους κριτές (μία συμβουλή είναι η αξιοποίηση φωτογραφιών).</a:t>
            </a:r>
          </a:p>
          <a:p>
            <a:pPr marL="0" indent="0">
              <a:buNone/>
            </a:pPr>
            <a:r>
              <a:rPr lang="el-GR" sz="1400" dirty="0">
                <a:latin typeface="Segoe Script" panose="030B0504020000000003" pitchFamily="66" charset="0"/>
              </a:rPr>
              <a:t>Το κοινό έγγραφο όπου μπορείτε να συνεργαστείτε για να δημιουργήσετε την παρουσίασή σας θα το βρείτε στον παρακάτω σύνδεσμο.</a:t>
            </a:r>
          </a:p>
          <a:p>
            <a:pPr marL="0" indent="0">
              <a:buNone/>
            </a:pPr>
            <a:r>
              <a:rPr lang="el-GR" sz="1400" dirty="0">
                <a:solidFill>
                  <a:srgbClr val="FF0000"/>
                </a:solidFill>
                <a:latin typeface="Segoe Script" panose="030B0504020000000003" pitchFamily="66" charset="0"/>
              </a:rPr>
              <a:t>Βάζετε τον σύνδεσμο της κοινής παρουσίασης </a:t>
            </a:r>
            <a:r>
              <a:rPr lang="en-US" sz="1400" dirty="0">
                <a:solidFill>
                  <a:srgbClr val="FF0000"/>
                </a:solidFill>
                <a:latin typeface="Segoe Script" panose="030B0504020000000003" pitchFamily="66" charset="0"/>
              </a:rPr>
              <a:t>Google</a:t>
            </a:r>
          </a:p>
        </p:txBody>
      </p:sp>
    </p:spTree>
    <p:extLst>
      <p:ext uri="{BB962C8B-B14F-4D97-AF65-F5344CB8AC3E}">
        <p14:creationId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4375" y="251056"/>
            <a:ext cx="8093365" cy="763525"/>
          </a:xfrm>
        </p:spPr>
        <p:txBody>
          <a:bodyPr>
            <a:normAutofit/>
          </a:bodyPr>
          <a:lstStyle/>
          <a:p>
            <a:r>
              <a:rPr lang="el-GR" sz="2400" dirty="0">
                <a:latin typeface="Segoe Script" panose="030B0504020000000003" pitchFamily="66" charset="0"/>
              </a:rPr>
              <a:t>Μέρος Α’ – Το ταξίδι</a:t>
            </a:r>
            <a:endParaRPr lang="en-US" sz="2400" dirty="0"/>
          </a:p>
        </p:txBody>
      </p:sp>
      <p:sp>
        <p:nvSpPr>
          <p:cNvPr id="15" name="Text Placeholder 4">
            <a:extLst>
              <a:ext uri="{FF2B5EF4-FFF2-40B4-BE49-F238E27FC236}">
                <a16:creationId xmlns:a16="http://schemas.microsoft.com/office/drawing/2014/main" id="{CFEE1EA4-DAA3-4990-BD53-1CBBC2DC2301}"/>
              </a:ext>
            </a:extLst>
          </p:cNvPr>
          <p:cNvSpPr>
            <a:spLocks noGrp="1"/>
          </p:cNvSpPr>
          <p:nvPr>
            <p:ph type="body" idx="1"/>
          </p:nvPr>
        </p:nvSpPr>
        <p:spPr>
          <a:xfrm>
            <a:off x="448965" y="1265631"/>
            <a:ext cx="8093365" cy="1084737"/>
          </a:xfrm>
        </p:spPr>
        <p:txBody>
          <a:bodyPr>
            <a:noAutofit/>
          </a:bodyPr>
          <a:lstStyle/>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Dear Travel Agents,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You have to design and organize an exciting trip for our group of tourists.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lnSpc>
                <a:spcPct val="107000"/>
              </a:lnSpc>
              <a:spcAft>
                <a:spcPts val="800"/>
              </a:spcAft>
            </a:pPr>
            <a:r>
              <a:rPr lang="en-US" sz="1400" dirty="0">
                <a:latin typeface="Palatino Linotype" panose="02040502050505030304" pitchFamily="18" charset="0"/>
                <a:ea typeface="Calibri" panose="020F0502020204030204" pitchFamily="34" charset="0"/>
                <a:cs typeface="Times New Roman" panose="02020603050405020304" pitchFamily="18" charset="0"/>
              </a:rPr>
              <a:t>You have to include information about: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p:txBody>
      </p:sp>
      <p:sp>
        <p:nvSpPr>
          <p:cNvPr id="16" name="Content Placeholder 5">
            <a:extLst>
              <a:ext uri="{FF2B5EF4-FFF2-40B4-BE49-F238E27FC236}">
                <a16:creationId xmlns:a16="http://schemas.microsoft.com/office/drawing/2014/main" id="{D4CF3EE9-DF6E-4468-9BAE-E920D1B3DF44}"/>
              </a:ext>
            </a:extLst>
          </p:cNvPr>
          <p:cNvSpPr>
            <a:spLocks noGrp="1"/>
          </p:cNvSpPr>
          <p:nvPr>
            <p:ph sz="half" idx="2"/>
          </p:nvPr>
        </p:nvSpPr>
        <p:spPr>
          <a:xfrm>
            <a:off x="448965" y="2422569"/>
            <a:ext cx="3577006" cy="2469874"/>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The country’s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Its population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Official language</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Religion</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Foreign currency (</a:t>
            </a:r>
            <a:r>
              <a:rPr lang="el-GR" sz="1400" dirty="0">
                <a:latin typeface="Palatino Linotype" panose="02040502050505030304" pitchFamily="18" charset="0"/>
                <a:ea typeface="Calibri" panose="020F0502020204030204" pitchFamily="34" charset="0"/>
                <a:cs typeface="Times New Roman" panose="02020603050405020304" pitchFamily="18" charset="0"/>
              </a:rPr>
              <a:t>νόμισμα)  </a:t>
            </a: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Countries that it borders </a:t>
            </a:r>
            <a:endParaRPr lang="en-US" sz="1400" dirty="0">
              <a:latin typeface="Palatino Linotype" panose="02040502050505030304" pitchFamily="18" charset="0"/>
            </a:endParaRPr>
          </a:p>
        </p:txBody>
      </p:sp>
      <p:sp>
        <p:nvSpPr>
          <p:cNvPr id="17" name="Content Placeholder 7">
            <a:extLst>
              <a:ext uri="{FF2B5EF4-FFF2-40B4-BE49-F238E27FC236}">
                <a16:creationId xmlns:a16="http://schemas.microsoft.com/office/drawing/2014/main" id="{75D6FCF3-3D72-4970-B79F-6D9BC167D40B}"/>
              </a:ext>
            </a:extLst>
          </p:cNvPr>
          <p:cNvSpPr>
            <a:spLocks noGrp="1"/>
          </p:cNvSpPr>
          <p:nvPr>
            <p:ph sz="quarter" idx="4"/>
          </p:nvPr>
        </p:nvSpPr>
        <p:spPr>
          <a:xfrm>
            <a:off x="4571999" y="2422569"/>
            <a:ext cx="4428445" cy="2469875"/>
          </a:xfrm>
        </p:spPr>
        <p:txBody>
          <a:bodyPr>
            <a:noAutofit/>
          </a:bodyPr>
          <a:lstStyle/>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Interesting/ famous sights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Famous museums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Specialties (food worth tasting)</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Anything interesting worth doing </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lvl="0" algn="l">
              <a:lnSpc>
                <a:spcPct val="150000"/>
              </a:lnSpc>
              <a:spcAft>
                <a:spcPts val="800"/>
              </a:spcAft>
              <a:buFont typeface="Symbol" panose="05050102010706020507" pitchFamily="18" charset="2"/>
              <a:buChar char=""/>
            </a:pPr>
            <a:r>
              <a:rPr lang="en-US" sz="1400" dirty="0">
                <a:latin typeface="Palatino Linotype" panose="02040502050505030304" pitchFamily="18" charset="0"/>
                <a:ea typeface="Calibri" panose="020F0502020204030204" pitchFamily="34" charset="0"/>
                <a:cs typeface="Times New Roman" panose="02020603050405020304" pitchFamily="18" charset="0"/>
              </a:rPr>
              <a:t>A trip to an interesting city/ place near the capital</a:t>
            </a:r>
            <a:endParaRPr lang="el-GR" sz="1400" dirty="0">
              <a:latin typeface="Palatino Linotype" panose="02040502050505030304" pitchFamily="18" charset="0"/>
              <a:ea typeface="Calibri" panose="020F0502020204030204" pitchFamily="34" charset="0"/>
              <a:cs typeface="Times New Roman" panose="02020603050405020304" pitchFamily="18" charset="0"/>
            </a:endParaRPr>
          </a:p>
          <a:p>
            <a:pPr algn="l"/>
            <a:r>
              <a:rPr lang="en-US" sz="1400" dirty="0">
                <a:latin typeface="Palatino Linotype" panose="02040502050505030304" pitchFamily="18" charset="0"/>
                <a:ea typeface="Calibri" panose="020F0502020204030204" pitchFamily="34" charset="0"/>
                <a:cs typeface="Times New Roman" panose="02020603050405020304" pitchFamily="18" charset="0"/>
              </a:rPr>
              <a:t>The climate &amp; weather at the time of the trip </a:t>
            </a:r>
            <a:endParaRPr lang="en-US" sz="1400" dirty="0">
              <a:latin typeface="Palatino Linotype" panose="02040502050505030304" pitchFamily="18" charset="0"/>
            </a:endParaRPr>
          </a:p>
        </p:txBody>
      </p:sp>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783B02-76A1-4F5F-9000-9EAD84E2ED50}"/>
              </a:ext>
            </a:extLst>
          </p:cNvPr>
          <p:cNvSpPr>
            <a:spLocks noGrp="1"/>
          </p:cNvSpPr>
          <p:nvPr>
            <p:ph type="title"/>
          </p:nvPr>
        </p:nvSpPr>
        <p:spPr>
          <a:xfrm>
            <a:off x="2892245" y="586585"/>
            <a:ext cx="5344675" cy="572644"/>
          </a:xfrm>
        </p:spPr>
        <p:txBody>
          <a:bodyPr>
            <a:noAutofit/>
          </a:bodyPr>
          <a:lstStyle/>
          <a:p>
            <a:r>
              <a:rPr lang="el-GR" sz="2800" dirty="0">
                <a:solidFill>
                  <a:schemeClr val="accent1">
                    <a:lumMod val="60000"/>
                    <a:lumOff val="40000"/>
                  </a:schemeClr>
                </a:solidFill>
                <a:latin typeface="Segoe Script" panose="030B0504020000000003" pitchFamily="66" charset="0"/>
              </a:rPr>
              <a:t>Μέρος Β’ – Το κόστος</a:t>
            </a:r>
            <a:endParaRPr lang="en-US" sz="2800" dirty="0">
              <a:solidFill>
                <a:schemeClr val="accent1">
                  <a:lumMod val="60000"/>
                  <a:lumOff val="40000"/>
                </a:schemeClr>
              </a:solidFill>
              <a:latin typeface="Segoe Script" panose="030B0504020000000003" pitchFamily="66" charset="0"/>
            </a:endParaRPr>
          </a:p>
        </p:txBody>
      </p:sp>
      <p:sp>
        <p:nvSpPr>
          <p:cNvPr id="5" name="Content Placeholder 4">
            <a:extLst>
              <a:ext uri="{FF2B5EF4-FFF2-40B4-BE49-F238E27FC236}">
                <a16:creationId xmlns:a16="http://schemas.microsoft.com/office/drawing/2014/main" id="{AB93D480-3AB9-43DE-8175-CADD5CB76902}"/>
              </a:ext>
            </a:extLst>
          </p:cNvPr>
          <p:cNvSpPr>
            <a:spLocks noGrp="1"/>
          </p:cNvSpPr>
          <p:nvPr>
            <p:ph idx="1"/>
          </p:nvPr>
        </p:nvSpPr>
        <p:spPr>
          <a:xfrm>
            <a:off x="2739540" y="1350110"/>
            <a:ext cx="6260905" cy="3511061"/>
          </a:xfrm>
        </p:spPr>
        <p:txBody>
          <a:bodyPr>
            <a:normAutofit/>
          </a:bodyPr>
          <a:lstStyle/>
          <a:p>
            <a:pPr marL="0" indent="0">
              <a:buNone/>
            </a:pPr>
            <a:r>
              <a:rPr lang="el-GR" sz="1400" dirty="0">
                <a:latin typeface="Segoe Script" panose="030B0504020000000003" pitchFamily="66" charset="0"/>
              </a:rPr>
              <a:t>Κάθε παρουσίαση θα πρέπει να συνοδεύεται από το κόστος του ταξιδιού για έναν ταξιδιώτη.</a:t>
            </a:r>
          </a:p>
          <a:p>
            <a:pPr marL="0" indent="0">
              <a:buNone/>
            </a:pPr>
            <a:r>
              <a:rPr lang="el-GR" sz="1400" dirty="0">
                <a:latin typeface="Segoe Script" panose="030B0504020000000003" pitchFamily="66" charset="0"/>
              </a:rPr>
              <a:t>Πόσο θα κοστίσουν τα εισιτήρια και πόσο η διαμονή;</a:t>
            </a:r>
          </a:p>
          <a:p>
            <a:pPr marL="0" indent="0">
              <a:buNone/>
            </a:pPr>
            <a:r>
              <a:rPr lang="el-GR" sz="1400" dirty="0">
                <a:latin typeface="Segoe Script" panose="030B0504020000000003" pitchFamily="66" charset="0"/>
              </a:rPr>
              <a:t>Αρχικά θα πρέπει να σκεφτείτε πότε θα επισκεφτείτε την κάθε πόλη. Θα μεταφερθείτε εκεί με αεροπλάνο, οπότε θα πρέπει να αναζητήσετε τις πτήσεις και να δείτε την τιμή των εισιτηρίων. Στη συνέχεια θα πρέπει να ψάξετε ξενοδοχείο και να βρείτε το συνολικό κόστος για όλες τις ημέρες που θα μείνετε εκεί. Ακολουθούν παραδείγματα για την κάθε περίπτωση.</a:t>
            </a:r>
          </a:p>
          <a:p>
            <a:pPr marL="0" indent="0">
              <a:buNone/>
            </a:pPr>
            <a:r>
              <a:rPr lang="el-GR" sz="1400" dirty="0">
                <a:latin typeface="Segoe Script" panose="030B0504020000000003" pitchFamily="66" charset="0"/>
              </a:rPr>
              <a:t>Τέλος, θα πρέπει να ικανοποιήσετε τις απαιτήσεις των πελατών, οι οποίες βρίσκονται σε επόμενη σελίδα!</a:t>
            </a:r>
          </a:p>
          <a:p>
            <a:pPr marL="0" indent="0">
              <a:buNone/>
            </a:pPr>
            <a:endParaRPr lang="el-GR" sz="1400" dirty="0">
              <a:latin typeface="Segoe Script" panose="030B0504020000000003" pitchFamily="66" charset="0"/>
            </a:endParaRPr>
          </a:p>
          <a:p>
            <a:pPr marL="0" indent="0">
              <a:buNone/>
            </a:pPr>
            <a:r>
              <a:rPr lang="el-GR" sz="1400" dirty="0">
                <a:latin typeface="Segoe Script" panose="030B0504020000000003" pitchFamily="66" charset="0"/>
              </a:rPr>
              <a:t>Σημαντική παρατήρηση: Το ταξίδι σας θα ξεκινάει και θα καταλήγει στην Αθήνα.</a:t>
            </a:r>
          </a:p>
        </p:txBody>
      </p:sp>
    </p:spTree>
    <p:extLst>
      <p:ext uri="{BB962C8B-B14F-4D97-AF65-F5344CB8AC3E}">
        <p14:creationId xmlns:p14="http://schemas.microsoft.com/office/powerpoint/2010/main" val="1242362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EE6DED-2373-4B21-AE7A-8D51F0385A3D}"/>
              </a:ext>
            </a:extLst>
          </p:cNvPr>
          <p:cNvSpPr txBox="1">
            <a:spLocks/>
          </p:cNvSpPr>
          <p:nvPr/>
        </p:nvSpPr>
        <p:spPr>
          <a:xfrm>
            <a:off x="1158191" y="347182"/>
            <a:ext cx="7787955" cy="47982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l-GR" sz="2400" dirty="0">
                <a:solidFill>
                  <a:schemeClr val="accent6">
                    <a:lumMod val="60000"/>
                    <a:lumOff val="40000"/>
                  </a:schemeClr>
                </a:solidFill>
                <a:latin typeface="Segoe Script" panose="030B0504020000000003" pitchFamily="66" charset="0"/>
              </a:rPr>
              <a:t>Μέρος Β’ – Το κόστος</a:t>
            </a:r>
            <a:endParaRPr lang="en-US" sz="2400" dirty="0">
              <a:solidFill>
                <a:schemeClr val="accent6">
                  <a:lumMod val="60000"/>
                  <a:lumOff val="40000"/>
                </a:schemeClr>
              </a:solidFill>
              <a:latin typeface="Segoe Script" panose="030B0504020000000003" pitchFamily="66" charset="0"/>
            </a:endParaRPr>
          </a:p>
        </p:txBody>
      </p:sp>
      <p:sp>
        <p:nvSpPr>
          <p:cNvPr id="3" name="Text Placeholder 4">
            <a:extLst>
              <a:ext uri="{FF2B5EF4-FFF2-40B4-BE49-F238E27FC236}">
                <a16:creationId xmlns:a16="http://schemas.microsoft.com/office/drawing/2014/main" id="{01578A1C-98B7-4A06-A074-5EAE693C664F}"/>
              </a:ext>
            </a:extLst>
          </p:cNvPr>
          <p:cNvSpPr txBox="1">
            <a:spLocks/>
          </p:cNvSpPr>
          <p:nvPr/>
        </p:nvSpPr>
        <p:spPr>
          <a:xfrm>
            <a:off x="508783" y="1678287"/>
            <a:ext cx="8093365" cy="61082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7000"/>
              </a:lnSpc>
              <a:spcAft>
                <a:spcPts val="800"/>
              </a:spcAft>
              <a:buNone/>
            </a:pPr>
            <a:r>
              <a:rPr lang="el-GR" sz="1400" dirty="0">
                <a:solidFill>
                  <a:schemeClr val="tx2">
                    <a:lumMod val="50000"/>
                  </a:schemeClr>
                </a:solidFill>
                <a:latin typeface="Segoe Script" panose="030B0504020000000003" pitchFamily="66" charset="0"/>
                <a:ea typeface="Calibri" panose="020F0502020204030204" pitchFamily="34" charset="0"/>
                <a:cs typeface="Times New Roman" panose="02020603050405020304" pitchFamily="18" charset="0"/>
              </a:rPr>
              <a:t>Οι ταξιδιώτες σας έχουν συγκεκριμένες απαιτήσεις που αφορούν στις πτήσεις και τα ξενοδοχεία:</a:t>
            </a:r>
          </a:p>
        </p:txBody>
      </p:sp>
      <p:sp>
        <p:nvSpPr>
          <p:cNvPr id="4" name="Content Placeholder 5">
            <a:extLst>
              <a:ext uri="{FF2B5EF4-FFF2-40B4-BE49-F238E27FC236}">
                <a16:creationId xmlns:a16="http://schemas.microsoft.com/office/drawing/2014/main" id="{4571E7BE-340C-4602-ADC5-1E8716013F6A}"/>
              </a:ext>
            </a:extLst>
          </p:cNvPr>
          <p:cNvSpPr txBox="1">
            <a:spLocks/>
          </p:cNvSpPr>
          <p:nvPr/>
        </p:nvSpPr>
        <p:spPr>
          <a:xfrm>
            <a:off x="539357" y="2725720"/>
            <a:ext cx="3577006" cy="47982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Symbol" panose="05050102010706020507" pitchFamily="18" charset="2"/>
              <a:buChar char=""/>
            </a:pPr>
            <a:r>
              <a:rPr lang="el-GR" sz="1400" dirty="0">
                <a:solidFill>
                  <a:schemeClr val="tx2">
                    <a:lumMod val="50000"/>
                  </a:schemeClr>
                </a:solidFill>
                <a:latin typeface="Segoe Script" panose="030B0504020000000003" pitchFamily="66" charset="0"/>
              </a:rPr>
              <a:t>Θέση Οικονομική</a:t>
            </a:r>
            <a:endParaRPr lang="en-US" sz="1400" dirty="0">
              <a:solidFill>
                <a:schemeClr val="tx2">
                  <a:lumMod val="50000"/>
                </a:schemeClr>
              </a:solidFill>
              <a:latin typeface="Segoe Script" panose="030B0504020000000003" pitchFamily="66" charset="0"/>
            </a:endParaRPr>
          </a:p>
        </p:txBody>
      </p:sp>
      <p:sp>
        <p:nvSpPr>
          <p:cNvPr id="5" name="Content Placeholder 7">
            <a:extLst>
              <a:ext uri="{FF2B5EF4-FFF2-40B4-BE49-F238E27FC236}">
                <a16:creationId xmlns:a16="http://schemas.microsoft.com/office/drawing/2014/main" id="{B81CCB55-AA06-44EA-BBD7-3C944B7B9A09}"/>
              </a:ext>
            </a:extLst>
          </p:cNvPr>
          <p:cNvSpPr txBox="1">
            <a:spLocks/>
          </p:cNvSpPr>
          <p:nvPr/>
        </p:nvSpPr>
        <p:spPr>
          <a:xfrm>
            <a:off x="4555466" y="2686618"/>
            <a:ext cx="4428445" cy="83042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Symbol" panose="05050102010706020507" pitchFamily="18" charset="2"/>
              <a:buChar char=""/>
            </a:pPr>
            <a:r>
              <a:rPr lang="el-GR" sz="1400" dirty="0">
                <a:solidFill>
                  <a:schemeClr val="tx2">
                    <a:lumMod val="50000"/>
                  </a:schemeClr>
                </a:solidFill>
                <a:latin typeface="Segoe Script" panose="030B0504020000000003" pitchFamily="66" charset="0"/>
              </a:rPr>
              <a:t>Υποχρεωτικά πρωινό</a:t>
            </a:r>
          </a:p>
          <a:p>
            <a:pPr>
              <a:lnSpc>
                <a:spcPct val="150000"/>
              </a:lnSpc>
              <a:buFont typeface="Symbol" panose="05050102010706020507" pitchFamily="18" charset="2"/>
              <a:buChar char=""/>
            </a:pPr>
            <a:r>
              <a:rPr lang="el-GR" sz="1400" dirty="0">
                <a:solidFill>
                  <a:schemeClr val="tx2">
                    <a:lumMod val="50000"/>
                  </a:schemeClr>
                </a:solidFill>
                <a:latin typeface="Segoe Script" panose="030B0504020000000003" pitchFamily="66" charset="0"/>
              </a:rPr>
              <a:t>Βαθμολογία από 7,5 και πάνω</a:t>
            </a:r>
            <a:endParaRPr lang="en-US" sz="1400" dirty="0">
              <a:solidFill>
                <a:schemeClr val="tx2">
                  <a:lumMod val="50000"/>
                </a:schemeClr>
              </a:solidFill>
              <a:latin typeface="Segoe Script" panose="030B0504020000000003" pitchFamily="66" charset="0"/>
            </a:endParaRPr>
          </a:p>
        </p:txBody>
      </p:sp>
      <p:sp>
        <p:nvSpPr>
          <p:cNvPr id="6" name="Θέση κειμένου 2">
            <a:extLst>
              <a:ext uri="{FF2B5EF4-FFF2-40B4-BE49-F238E27FC236}">
                <a16:creationId xmlns:a16="http://schemas.microsoft.com/office/drawing/2014/main" id="{7C9F10C1-AF7C-41D0-A074-8E75C074509C}"/>
              </a:ext>
            </a:extLst>
          </p:cNvPr>
          <p:cNvSpPr txBox="1">
            <a:spLocks/>
          </p:cNvSpPr>
          <p:nvPr/>
        </p:nvSpPr>
        <p:spPr>
          <a:xfrm>
            <a:off x="297015" y="2289107"/>
            <a:ext cx="4040188" cy="479822"/>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800" dirty="0">
                <a:solidFill>
                  <a:schemeClr val="accent6">
                    <a:lumMod val="75000"/>
                  </a:schemeClr>
                </a:solidFill>
                <a:latin typeface="Segoe Script" panose="030B0504020000000003" pitchFamily="66" charset="0"/>
              </a:rPr>
              <a:t>Πτήσεις</a:t>
            </a:r>
          </a:p>
        </p:txBody>
      </p:sp>
      <p:sp>
        <p:nvSpPr>
          <p:cNvPr id="7" name="Θέση κειμένου 4">
            <a:extLst>
              <a:ext uri="{FF2B5EF4-FFF2-40B4-BE49-F238E27FC236}">
                <a16:creationId xmlns:a16="http://schemas.microsoft.com/office/drawing/2014/main" id="{657361C5-6066-453E-A589-6677AB17169D}"/>
              </a:ext>
            </a:extLst>
          </p:cNvPr>
          <p:cNvSpPr txBox="1">
            <a:spLocks/>
          </p:cNvSpPr>
          <p:nvPr/>
        </p:nvSpPr>
        <p:spPr>
          <a:xfrm>
            <a:off x="5882007" y="2390226"/>
            <a:ext cx="1775362" cy="47982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800" b="1" dirty="0">
                <a:solidFill>
                  <a:schemeClr val="accent6">
                    <a:lumMod val="75000"/>
                  </a:schemeClr>
                </a:solidFill>
                <a:latin typeface="Segoe Script" panose="030B0504020000000003" pitchFamily="66" charset="0"/>
              </a:rPr>
              <a:t>Ξενοδοχεία</a:t>
            </a:r>
          </a:p>
        </p:txBody>
      </p:sp>
      <p:sp>
        <p:nvSpPr>
          <p:cNvPr id="8" name="Text Placeholder 4">
            <a:extLst>
              <a:ext uri="{FF2B5EF4-FFF2-40B4-BE49-F238E27FC236}">
                <a16:creationId xmlns:a16="http://schemas.microsoft.com/office/drawing/2014/main" id="{AC8A3C86-F77E-4115-A0E8-68540FA73290}"/>
              </a:ext>
            </a:extLst>
          </p:cNvPr>
          <p:cNvSpPr txBox="1">
            <a:spLocks/>
          </p:cNvSpPr>
          <p:nvPr/>
        </p:nvSpPr>
        <p:spPr>
          <a:xfrm>
            <a:off x="541786" y="3538369"/>
            <a:ext cx="8093365" cy="1445366"/>
          </a:xfrm>
          <a:prstGeom prst="rect">
            <a:avLst/>
          </a:prstGeom>
        </p:spPr>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1" kern="1200">
                <a:solidFill>
                  <a:srgbClr val="0070C0"/>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l">
              <a:lnSpc>
                <a:spcPct val="107000"/>
              </a:lnSpc>
              <a:spcAft>
                <a:spcPts val="800"/>
              </a:spcAft>
            </a:pPr>
            <a:r>
              <a:rPr lang="el-GR" sz="1400" dirty="0">
                <a:solidFill>
                  <a:schemeClr val="tx2">
                    <a:lumMod val="50000"/>
                  </a:schemeClr>
                </a:solidFill>
                <a:latin typeface="Segoe Script" panose="030B0504020000000003" pitchFamily="66" charset="0"/>
                <a:ea typeface="Calibri" panose="020F0502020204030204" pitchFamily="34" charset="0"/>
                <a:cs typeface="Times New Roman" panose="02020603050405020304" pitchFamily="18" charset="0"/>
              </a:rPr>
              <a:t>Για να αναζητήσετε πτήσεις πατήστε τον παρακάτω σύνδεσμο</a:t>
            </a:r>
          </a:p>
          <a:p>
            <a:pPr algn="l">
              <a:lnSpc>
                <a:spcPct val="107000"/>
              </a:lnSpc>
              <a:spcAft>
                <a:spcPts val="800"/>
              </a:spcAft>
            </a:pPr>
            <a:r>
              <a:rPr lang="en-US" sz="1400" dirty="0">
                <a:latin typeface="Segoe Script" panose="030B0504020000000003" pitchFamily="66" charset="0"/>
                <a:ea typeface="Calibri" panose="020F0502020204030204" pitchFamily="34" charset="0"/>
                <a:cs typeface="Times New Roman" panose="02020603050405020304" pitchFamily="18" charset="0"/>
                <a:hlinkClick r:id="rId2"/>
              </a:rPr>
              <a:t>https://gr.skyscanner.com/</a:t>
            </a:r>
            <a:endParaRPr lang="en-US" sz="1400" dirty="0">
              <a:latin typeface="Segoe Script" panose="030B0504020000000003" pitchFamily="66" charset="0"/>
              <a:ea typeface="Calibri" panose="020F0502020204030204" pitchFamily="34" charset="0"/>
              <a:cs typeface="Times New Roman" panose="02020603050405020304" pitchFamily="18" charset="0"/>
            </a:endParaRPr>
          </a:p>
          <a:p>
            <a:pPr algn="l">
              <a:lnSpc>
                <a:spcPct val="107000"/>
              </a:lnSpc>
              <a:spcAft>
                <a:spcPts val="800"/>
              </a:spcAft>
            </a:pPr>
            <a:r>
              <a:rPr lang="el-GR" sz="1400" dirty="0">
                <a:solidFill>
                  <a:schemeClr val="tx2">
                    <a:lumMod val="50000"/>
                  </a:schemeClr>
                </a:solidFill>
                <a:latin typeface="Segoe Script" panose="030B0504020000000003" pitchFamily="66" charset="0"/>
                <a:ea typeface="Calibri" panose="020F0502020204030204" pitchFamily="34" charset="0"/>
                <a:cs typeface="Times New Roman" panose="02020603050405020304" pitchFamily="18" charset="0"/>
              </a:rPr>
              <a:t>Για να αναζητήσετε καταλύματα (ξενοδοχεία) πατήστε τον παρακάτω σύνδεσμο</a:t>
            </a:r>
          </a:p>
          <a:p>
            <a:pPr algn="l">
              <a:lnSpc>
                <a:spcPct val="107000"/>
              </a:lnSpc>
              <a:spcAft>
                <a:spcPts val="800"/>
              </a:spcAft>
            </a:pPr>
            <a:r>
              <a:rPr lang="en-US" sz="1400" dirty="0">
                <a:latin typeface="Segoe Script" panose="030B0504020000000003" pitchFamily="66" charset="0"/>
                <a:ea typeface="Calibri" panose="020F0502020204030204" pitchFamily="34" charset="0"/>
                <a:cs typeface="Times New Roman" panose="02020603050405020304" pitchFamily="18" charset="0"/>
                <a:hlinkClick r:id="rId3"/>
              </a:rPr>
              <a:t>https://www.booking.com/index.el.html</a:t>
            </a:r>
            <a:r>
              <a:rPr lang="en-US" sz="1400" dirty="0">
                <a:latin typeface="Segoe Script" panose="030B0504020000000003" pitchFamily="66" charset="0"/>
                <a:ea typeface="Calibri" panose="020F0502020204030204" pitchFamily="34" charset="0"/>
                <a:cs typeface="Times New Roman" panose="02020603050405020304" pitchFamily="18" charset="0"/>
              </a:rPr>
              <a:t> </a:t>
            </a:r>
            <a:endParaRPr lang="el-GR" sz="1400" dirty="0">
              <a:latin typeface="Segoe Script" panose="030B0504020000000003"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012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2A5CC901-FDDC-4EEE-BAAD-0024E5BC40F8}"/>
              </a:ext>
            </a:extLst>
          </p:cNvPr>
          <p:cNvSpPr txBox="1">
            <a:spLocks/>
          </p:cNvSpPr>
          <p:nvPr/>
        </p:nvSpPr>
        <p:spPr>
          <a:xfrm>
            <a:off x="6862575" y="68524"/>
            <a:ext cx="2249149" cy="488656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Προσέχω να επιλέξω τις «Πολλαπλές πόλεις»</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Αφετηρία (από πού ξεκινάω)</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Προορισμός (πού πάω)</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Ημερομηνία πτήσης</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Αφετηρία δεύτερης πτήσης (είναι ο προορισμός της πρώτης)</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Προορισμός της δεύτερης πτήσης</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Ημερομηνία</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Προσθέτω την επόμενη πτήση</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Επιλέγω είδος θέσης</a:t>
            </a:r>
          </a:p>
          <a:p>
            <a:pPr>
              <a:lnSpc>
                <a:spcPct val="150000"/>
              </a:lnSpc>
              <a:buFont typeface="Arial" pitchFamily="34" charset="0"/>
              <a:buAutoNum type="arabicPeriod"/>
            </a:pPr>
            <a:r>
              <a:rPr lang="el-GR" sz="1100" dirty="0">
                <a:solidFill>
                  <a:schemeClr val="accent6">
                    <a:lumMod val="75000"/>
                  </a:schemeClr>
                </a:solidFill>
                <a:latin typeface="Palatino Linotype" panose="02040502050505030304" pitchFamily="18" charset="0"/>
                <a:ea typeface="Calibri" panose="020F0502020204030204" pitchFamily="34" charset="0"/>
                <a:cs typeface="Times New Roman" panose="02020603050405020304" pitchFamily="18" charset="0"/>
              </a:rPr>
              <a:t>Όταν ολοκληρώσω πατάω αναζήτηση για να δω τα αποτελέσματα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69D6C720-4784-41C2-9859-6B21DA176C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5520"/>
            <a:ext cx="6906554" cy="3162341"/>
          </a:xfrm>
          <a:prstGeom prst="rect">
            <a:avLst/>
          </a:prstGeom>
        </p:spPr>
      </p:pic>
    </p:spTree>
    <p:extLst>
      <p:ext uri="{BB962C8B-B14F-4D97-AF65-F5344CB8AC3E}">
        <p14:creationId xmlns:p14="http://schemas.microsoft.com/office/powerpoint/2010/main" val="412790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Ομάδα 1">
            <a:extLst>
              <a:ext uri="{FF2B5EF4-FFF2-40B4-BE49-F238E27FC236}">
                <a16:creationId xmlns:a16="http://schemas.microsoft.com/office/drawing/2014/main" id="{5888FD58-2E02-44D0-B599-3F045D3943D7}"/>
              </a:ext>
            </a:extLst>
          </p:cNvPr>
          <p:cNvGrpSpPr/>
          <p:nvPr/>
        </p:nvGrpSpPr>
        <p:grpSpPr>
          <a:xfrm>
            <a:off x="0" y="0"/>
            <a:ext cx="9144000" cy="4631662"/>
            <a:chOff x="0" y="0"/>
            <a:chExt cx="9144000" cy="4631662"/>
          </a:xfrm>
        </p:grpSpPr>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663E1003-DF76-49F4-9F7F-BC4C61F9C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631662"/>
            </a:xfrm>
            <a:prstGeom prst="rect">
              <a:avLst/>
            </a:prstGeom>
          </p:spPr>
        </p:pic>
        <p:sp>
          <p:nvSpPr>
            <p:cNvPr id="4" name="TextBox 3">
              <a:extLst>
                <a:ext uri="{FF2B5EF4-FFF2-40B4-BE49-F238E27FC236}">
                  <a16:creationId xmlns:a16="http://schemas.microsoft.com/office/drawing/2014/main" id="{B65E96A0-A26A-4804-94FE-586DC8FCB6C2}"/>
                </a:ext>
              </a:extLst>
            </p:cNvPr>
            <p:cNvSpPr txBox="1"/>
            <p:nvPr/>
          </p:nvSpPr>
          <p:spPr>
            <a:xfrm>
              <a:off x="6251754" y="128470"/>
              <a:ext cx="2595985" cy="923330"/>
            </a:xfrm>
            <a:prstGeom prst="rect">
              <a:avLst/>
            </a:prstGeom>
            <a:noFill/>
          </p:spPr>
          <p:txBody>
            <a:bodyPr wrap="square" rtlCol="0">
              <a:spAutoFit/>
            </a:bodyPr>
            <a:lstStyle/>
            <a:p>
              <a:r>
                <a:rPr lang="el-GR" b="1" dirty="0">
                  <a:latin typeface="Palatino Linotype" panose="02040502050505030304" pitchFamily="18" charset="0"/>
                </a:rPr>
                <a:t>Παράδειγμα αναζήτησης για ταξίδι στην Αμερική</a:t>
              </a:r>
            </a:p>
          </p:txBody>
        </p:sp>
      </p:grpSp>
    </p:spTree>
    <p:extLst>
      <p:ext uri="{BB962C8B-B14F-4D97-AF65-F5344CB8AC3E}">
        <p14:creationId xmlns:p14="http://schemas.microsoft.com/office/powerpoint/2010/main" val="103753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7">
            <a:extLst>
              <a:ext uri="{FF2B5EF4-FFF2-40B4-BE49-F238E27FC236}">
                <a16:creationId xmlns:a16="http://schemas.microsoft.com/office/drawing/2014/main" id="{1A48E5AC-6A9C-469C-B3E7-7880AF3A3BFD}"/>
              </a:ext>
            </a:extLst>
          </p:cNvPr>
          <p:cNvSpPr txBox="1">
            <a:spLocks/>
          </p:cNvSpPr>
          <p:nvPr/>
        </p:nvSpPr>
        <p:spPr>
          <a:xfrm>
            <a:off x="6908706" y="1332314"/>
            <a:ext cx="2249149" cy="316485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Arial" pitchFamily="34" charset="0"/>
              <a:buAutoNum type="arabicPeriod"/>
            </a:pPr>
            <a:r>
              <a:rPr lang="el-GR" sz="1100" dirty="0">
                <a:solidFill>
                  <a:schemeClr val="tx2">
                    <a:lumMod val="50000"/>
                  </a:schemeClr>
                </a:solidFill>
                <a:latin typeface="Palatino Linotype" panose="02040502050505030304" pitchFamily="18" charset="0"/>
                <a:ea typeface="Calibri" panose="020F0502020204030204" pitchFamily="34" charset="0"/>
                <a:cs typeface="Times New Roman" panose="02020603050405020304" pitchFamily="18" charset="0"/>
              </a:rPr>
              <a:t>Πόλη που ψάχνω κατάλυμα (ξενοδοχείο)</a:t>
            </a:r>
          </a:p>
          <a:p>
            <a:pPr>
              <a:lnSpc>
                <a:spcPct val="150000"/>
              </a:lnSpc>
              <a:buFont typeface="Arial" pitchFamily="34" charset="0"/>
              <a:buAutoNum type="arabicPeriod"/>
            </a:pPr>
            <a:r>
              <a:rPr lang="el-GR" sz="1100" dirty="0">
                <a:solidFill>
                  <a:schemeClr val="tx2">
                    <a:lumMod val="50000"/>
                  </a:schemeClr>
                </a:solidFill>
                <a:latin typeface="Palatino Linotype" panose="02040502050505030304" pitchFamily="18" charset="0"/>
                <a:ea typeface="Calibri" panose="020F0502020204030204" pitchFamily="34" charset="0"/>
                <a:cs typeface="Times New Roman" panose="02020603050405020304" pitchFamily="18" charset="0"/>
              </a:rPr>
              <a:t>Ημερομηνία άφιξης και ημερομηνία αναχώρησης (πότε πηγαίνω και πότε φεύγω)</a:t>
            </a:r>
          </a:p>
          <a:p>
            <a:pPr>
              <a:lnSpc>
                <a:spcPct val="150000"/>
              </a:lnSpc>
              <a:buFont typeface="Arial" pitchFamily="34" charset="0"/>
              <a:buAutoNum type="arabicPeriod"/>
            </a:pPr>
            <a:r>
              <a:rPr lang="el-GR" sz="1100" dirty="0">
                <a:solidFill>
                  <a:schemeClr val="tx2">
                    <a:lumMod val="50000"/>
                  </a:schemeClr>
                </a:solidFill>
                <a:latin typeface="Palatino Linotype" panose="02040502050505030304" pitchFamily="18" charset="0"/>
                <a:ea typeface="Calibri" panose="020F0502020204030204" pitchFamily="34" charset="0"/>
                <a:cs typeface="Times New Roman" panose="02020603050405020304" pitchFamily="18" charset="0"/>
              </a:rPr>
              <a:t>Άτομα και δωμάτια που χρειάζομαι</a:t>
            </a:r>
          </a:p>
          <a:p>
            <a:pPr>
              <a:lnSpc>
                <a:spcPct val="150000"/>
              </a:lnSpc>
              <a:buFont typeface="Arial" pitchFamily="34" charset="0"/>
              <a:buAutoNum type="arabicPeriod"/>
            </a:pPr>
            <a:r>
              <a:rPr lang="el-GR" sz="1100" dirty="0">
                <a:solidFill>
                  <a:schemeClr val="tx2">
                    <a:lumMod val="50000"/>
                  </a:schemeClr>
                </a:solidFill>
                <a:latin typeface="Palatino Linotype" panose="02040502050505030304" pitchFamily="18" charset="0"/>
                <a:ea typeface="Calibri" panose="020F0502020204030204" pitchFamily="34" charset="0"/>
                <a:cs typeface="Times New Roman" panose="02020603050405020304" pitchFamily="18" charset="0"/>
              </a:rPr>
              <a:t>Το πατάω όταν έχω συμπληρώσει τα προηγούμενα τρία πεδία (σημεία)</a:t>
            </a:r>
          </a:p>
        </p:txBody>
      </p:sp>
      <p:pic>
        <p:nvPicPr>
          <p:cNvPr id="3" name="Εικόνα 2" descr="Εικόνα που περιέχει στιγμιότυπο οθόνης&#10;&#10;Περιγραφή που δημιουργήθηκε αυτόματα">
            <a:extLst>
              <a:ext uri="{FF2B5EF4-FFF2-40B4-BE49-F238E27FC236}">
                <a16:creationId xmlns:a16="http://schemas.microsoft.com/office/drawing/2014/main" id="{EC59F812-D618-4F96-9B03-38609F319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 y="1332314"/>
            <a:ext cx="6903753" cy="3164855"/>
          </a:xfrm>
          <a:prstGeom prst="rect">
            <a:avLst/>
          </a:prstGeom>
        </p:spPr>
      </p:pic>
      <p:sp>
        <p:nvSpPr>
          <p:cNvPr id="4" name="TextBox 3">
            <a:extLst>
              <a:ext uri="{FF2B5EF4-FFF2-40B4-BE49-F238E27FC236}">
                <a16:creationId xmlns:a16="http://schemas.microsoft.com/office/drawing/2014/main" id="{92FDF76A-BBF4-4013-91B9-F79F312CD9F0}"/>
              </a:ext>
            </a:extLst>
          </p:cNvPr>
          <p:cNvSpPr txBox="1"/>
          <p:nvPr/>
        </p:nvSpPr>
        <p:spPr>
          <a:xfrm>
            <a:off x="1288842" y="4497169"/>
            <a:ext cx="6566315" cy="646331"/>
          </a:xfrm>
          <a:prstGeom prst="rect">
            <a:avLst/>
          </a:prstGeom>
          <a:noFill/>
        </p:spPr>
        <p:txBody>
          <a:bodyPr wrap="square" rtlCol="0">
            <a:spAutoFit/>
          </a:bodyPr>
          <a:lstStyle/>
          <a:p>
            <a:r>
              <a:rPr lang="el-GR" dirty="0">
                <a:solidFill>
                  <a:schemeClr val="tx2">
                    <a:lumMod val="50000"/>
                  </a:schemeClr>
                </a:solidFill>
                <a:latin typeface="Palatino Linotype" panose="02040502050505030304" pitchFamily="18" charset="0"/>
              </a:rPr>
              <a:t>Εδώ θα πρέπει να κάνω 3 διαφορετικές αναζητήσεις! Μία για κάθε πόλη που συμπεριλαμβάνω στο ταξίδι μου!</a:t>
            </a:r>
          </a:p>
        </p:txBody>
      </p:sp>
    </p:spTree>
    <p:extLst>
      <p:ext uri="{BB962C8B-B14F-4D97-AF65-F5344CB8AC3E}">
        <p14:creationId xmlns:p14="http://schemas.microsoft.com/office/powerpoint/2010/main" val="1714148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803</Words>
  <Application>Microsoft Office PowerPoint</Application>
  <PresentationFormat>Προβολή στην οθόνη (16:9)</PresentationFormat>
  <Paragraphs>78</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Palatino Linotype</vt:lpstr>
      <vt:lpstr>Segoe Script</vt:lpstr>
      <vt:lpstr>Symbol</vt:lpstr>
      <vt:lpstr>Office Theme</vt:lpstr>
      <vt:lpstr>Ταξιδιωτικό Πρακτορείο «Μαγγελάνος»</vt:lpstr>
      <vt:lpstr>Ο Διαγωνισμός</vt:lpstr>
      <vt:lpstr>Μέρος Α’ – Το ταξίδι</vt:lpstr>
      <vt:lpstr>Μέρος Α’ – Το ταξίδι</vt:lpstr>
      <vt:lpstr>Μέρος Β’ – Το κόστος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Μέρος Γ’ – Η Αφίσα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2020-05-11T05:39:46Z</dcterms:modified>
</cp:coreProperties>
</file>